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269" r:id="rId5"/>
    <p:sldId id="281" r:id="rId6"/>
    <p:sldId id="291" r:id="rId7"/>
    <p:sldId id="292" r:id="rId8"/>
    <p:sldId id="285" r:id="rId9"/>
    <p:sldId id="286" r:id="rId10"/>
    <p:sldId id="287" r:id="rId11"/>
    <p:sldId id="288" r:id="rId12"/>
    <p:sldId id="290" r:id="rId13"/>
    <p:sldId id="273" r:id="rId14"/>
    <p:sldId id="272" r:id="rId15"/>
    <p:sldId id="267" r:id="rId16"/>
  </p:sldIdLst>
  <p:sldSz cx="12192000" cy="6858000"/>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4CEB25-DBB2-42FB-8BC8-D086877A76D6}" v="26" dt="2021-03-26T12:50:38.1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35"/>
    <p:restoredTop sz="94753"/>
  </p:normalViewPr>
  <p:slideViewPr>
    <p:cSldViewPr snapToGrid="0" snapToObjects="1">
      <p:cViewPr varScale="1">
        <p:scale>
          <a:sx n="80" d="100"/>
          <a:sy n="80" d="100"/>
        </p:scale>
        <p:origin x="509" y="24"/>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nigard@rinigard.com" userId="da0020ab-c211-4072-b1b9-d2f4d34baefc" providerId="ADAL" clId="{BF4CEB25-DBB2-42FB-8BC8-D086877A76D6}"/>
    <pc:docChg chg="custSel modSld">
      <pc:chgData name="rinigard@rinigard.com" userId="da0020ab-c211-4072-b1b9-d2f4d34baefc" providerId="ADAL" clId="{BF4CEB25-DBB2-42FB-8BC8-D086877A76D6}" dt="2021-03-26T12:48:12.766" v="3" actId="1076"/>
      <pc:docMkLst>
        <pc:docMk/>
      </pc:docMkLst>
      <pc:sldChg chg="modSp mod">
        <pc:chgData name="rinigard@rinigard.com" userId="da0020ab-c211-4072-b1b9-d2f4d34baefc" providerId="ADAL" clId="{BF4CEB25-DBB2-42FB-8BC8-D086877A76D6}" dt="2021-03-26T12:48:12.766" v="3" actId="1076"/>
        <pc:sldMkLst>
          <pc:docMk/>
          <pc:sldMk cId="4150607811" sldId="281"/>
        </pc:sldMkLst>
        <pc:picChg chg="mod">
          <ac:chgData name="rinigard@rinigard.com" userId="da0020ab-c211-4072-b1b9-d2f4d34baefc" providerId="ADAL" clId="{BF4CEB25-DBB2-42FB-8BC8-D086877A76D6}" dt="2021-03-26T12:48:12.766" v="3" actId="1076"/>
          <ac:picMkLst>
            <pc:docMk/>
            <pc:sldMk cId="4150607811" sldId="281"/>
            <ac:picMk id="21" creationId="{473C0C39-47EE-4F46-9302-4CE42CC6298E}"/>
          </ac:picMkLst>
        </pc:picChg>
      </pc:sldChg>
      <pc:sldChg chg="modSp mod">
        <pc:chgData name="rinigard@rinigard.com" userId="da0020ab-c211-4072-b1b9-d2f4d34baefc" providerId="ADAL" clId="{BF4CEB25-DBB2-42FB-8BC8-D086877A76D6}" dt="2021-03-26T12:17:11.516" v="0" actId="27636"/>
        <pc:sldMkLst>
          <pc:docMk/>
          <pc:sldMk cId="2307493040" sldId="291"/>
        </pc:sldMkLst>
        <pc:spChg chg="mod">
          <ac:chgData name="rinigard@rinigard.com" userId="da0020ab-c211-4072-b1b9-d2f4d34baefc" providerId="ADAL" clId="{BF4CEB25-DBB2-42FB-8BC8-D086877A76D6}" dt="2021-03-26T12:17:11.516" v="0" actId="27636"/>
          <ac:spMkLst>
            <pc:docMk/>
            <pc:sldMk cId="2307493040" sldId="291"/>
            <ac:spMk id="5" creationId="{826FED98-BA4F-9043-AFAD-4FA9D5E62FC5}"/>
          </ac:spMkLst>
        </pc:spChg>
      </pc:sldChg>
      <pc:sldChg chg="modSp mod">
        <pc:chgData name="rinigard@rinigard.com" userId="da0020ab-c211-4072-b1b9-d2f4d34baefc" providerId="ADAL" clId="{BF4CEB25-DBB2-42FB-8BC8-D086877A76D6}" dt="2021-03-26T12:17:11.546" v="1" actId="27636"/>
        <pc:sldMkLst>
          <pc:docMk/>
          <pc:sldMk cId="2785215192" sldId="292"/>
        </pc:sldMkLst>
        <pc:spChg chg="mod">
          <ac:chgData name="rinigard@rinigard.com" userId="da0020ab-c211-4072-b1b9-d2f4d34baefc" providerId="ADAL" clId="{BF4CEB25-DBB2-42FB-8BC8-D086877A76D6}" dt="2021-03-26T12:17:11.546" v="1" actId="27636"/>
          <ac:spMkLst>
            <pc:docMk/>
            <pc:sldMk cId="2785215192" sldId="292"/>
            <ac:spMk id="5" creationId="{826FED98-BA4F-9043-AFAD-4FA9D5E62FC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4BFB9B-D3D2-074E-B6C1-879C628D031C}" type="datetimeFigureOut">
              <a:rPr lang="en-US" smtClean="0"/>
              <a:t>3/26/2021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143154-6FD7-1442-A448-8A17FC38CFB5}" type="slidenum">
              <a:rPr lang="en-US" smtClean="0"/>
              <a:t>‹#›</a:t>
            </a:fld>
            <a:endParaRPr lang="en-US"/>
          </a:p>
        </p:txBody>
      </p:sp>
    </p:spTree>
    <p:extLst>
      <p:ext uri="{BB962C8B-B14F-4D97-AF65-F5344CB8AC3E}">
        <p14:creationId xmlns:p14="http://schemas.microsoft.com/office/powerpoint/2010/main" val="2185159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143154-6FD7-1442-A448-8A17FC38CFB5}" type="slidenum">
              <a:rPr lang="en-US" smtClean="0"/>
              <a:t>1</a:t>
            </a:fld>
            <a:endParaRPr lang="en-US"/>
          </a:p>
        </p:txBody>
      </p:sp>
    </p:spTree>
    <p:extLst>
      <p:ext uri="{BB962C8B-B14F-4D97-AF65-F5344CB8AC3E}">
        <p14:creationId xmlns:p14="http://schemas.microsoft.com/office/powerpoint/2010/main" val="825439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10</a:t>
            </a:fld>
            <a:endParaRPr lang="en-US"/>
          </a:p>
        </p:txBody>
      </p:sp>
    </p:spTree>
    <p:extLst>
      <p:ext uri="{BB962C8B-B14F-4D97-AF65-F5344CB8AC3E}">
        <p14:creationId xmlns:p14="http://schemas.microsoft.com/office/powerpoint/2010/main" val="2295763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11</a:t>
            </a:fld>
            <a:endParaRPr lang="en-US"/>
          </a:p>
        </p:txBody>
      </p:sp>
    </p:spTree>
    <p:extLst>
      <p:ext uri="{BB962C8B-B14F-4D97-AF65-F5344CB8AC3E}">
        <p14:creationId xmlns:p14="http://schemas.microsoft.com/office/powerpoint/2010/main" val="26137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143154-6FD7-1442-A448-8A17FC38CFB5}" type="slidenum">
              <a:rPr lang="en-US" smtClean="0"/>
              <a:t>12</a:t>
            </a:fld>
            <a:endParaRPr lang="en-US"/>
          </a:p>
        </p:txBody>
      </p:sp>
    </p:spTree>
    <p:extLst>
      <p:ext uri="{BB962C8B-B14F-4D97-AF65-F5344CB8AC3E}">
        <p14:creationId xmlns:p14="http://schemas.microsoft.com/office/powerpoint/2010/main" val="861555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2</a:t>
            </a:fld>
            <a:endParaRPr lang="en-US"/>
          </a:p>
        </p:txBody>
      </p:sp>
    </p:spTree>
    <p:extLst>
      <p:ext uri="{BB962C8B-B14F-4D97-AF65-F5344CB8AC3E}">
        <p14:creationId xmlns:p14="http://schemas.microsoft.com/office/powerpoint/2010/main" val="149235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3</a:t>
            </a:fld>
            <a:endParaRPr lang="en-US"/>
          </a:p>
        </p:txBody>
      </p:sp>
    </p:spTree>
    <p:extLst>
      <p:ext uri="{BB962C8B-B14F-4D97-AF65-F5344CB8AC3E}">
        <p14:creationId xmlns:p14="http://schemas.microsoft.com/office/powerpoint/2010/main" val="2744550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4</a:t>
            </a:fld>
            <a:endParaRPr lang="en-US"/>
          </a:p>
        </p:txBody>
      </p:sp>
    </p:spTree>
    <p:extLst>
      <p:ext uri="{BB962C8B-B14F-4D97-AF65-F5344CB8AC3E}">
        <p14:creationId xmlns:p14="http://schemas.microsoft.com/office/powerpoint/2010/main" val="513715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5</a:t>
            </a:fld>
            <a:endParaRPr lang="en-US"/>
          </a:p>
        </p:txBody>
      </p:sp>
    </p:spTree>
    <p:extLst>
      <p:ext uri="{BB962C8B-B14F-4D97-AF65-F5344CB8AC3E}">
        <p14:creationId xmlns:p14="http://schemas.microsoft.com/office/powerpoint/2010/main" val="3234163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6</a:t>
            </a:fld>
            <a:endParaRPr lang="en-US"/>
          </a:p>
        </p:txBody>
      </p:sp>
    </p:spTree>
    <p:extLst>
      <p:ext uri="{BB962C8B-B14F-4D97-AF65-F5344CB8AC3E}">
        <p14:creationId xmlns:p14="http://schemas.microsoft.com/office/powerpoint/2010/main" val="158105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7</a:t>
            </a:fld>
            <a:endParaRPr lang="en-US"/>
          </a:p>
        </p:txBody>
      </p:sp>
    </p:spTree>
    <p:extLst>
      <p:ext uri="{BB962C8B-B14F-4D97-AF65-F5344CB8AC3E}">
        <p14:creationId xmlns:p14="http://schemas.microsoft.com/office/powerpoint/2010/main" val="1070159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8</a:t>
            </a:fld>
            <a:endParaRPr lang="en-US"/>
          </a:p>
        </p:txBody>
      </p:sp>
    </p:spTree>
    <p:extLst>
      <p:ext uri="{BB962C8B-B14F-4D97-AF65-F5344CB8AC3E}">
        <p14:creationId xmlns:p14="http://schemas.microsoft.com/office/powerpoint/2010/main" val="2464336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a:p>
        </p:txBody>
      </p:sp>
      <p:sp>
        <p:nvSpPr>
          <p:cNvPr id="4" name="Rezervirano mjesto broja slajda 3"/>
          <p:cNvSpPr>
            <a:spLocks noGrp="1"/>
          </p:cNvSpPr>
          <p:nvPr>
            <p:ph type="sldNum" sz="quarter" idx="5"/>
          </p:nvPr>
        </p:nvSpPr>
        <p:spPr/>
        <p:txBody>
          <a:bodyPr/>
          <a:lstStyle/>
          <a:p>
            <a:fld id="{EF143154-6FD7-1442-A448-8A17FC38CFB5}" type="slidenum">
              <a:rPr lang="en-US" smtClean="0"/>
              <a:t>9</a:t>
            </a:fld>
            <a:endParaRPr lang="en-US"/>
          </a:p>
        </p:txBody>
      </p:sp>
    </p:spTree>
    <p:extLst>
      <p:ext uri="{BB962C8B-B14F-4D97-AF65-F5344CB8AC3E}">
        <p14:creationId xmlns:p14="http://schemas.microsoft.com/office/powerpoint/2010/main" val="1545550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EB562-8638-7B4E-8B24-E098341723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B6C6232-B159-2B46-907E-9FDC8E779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7BEC1DA-3292-DE44-8346-B8A1ACBB8318}"/>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5" name="Footer Placeholder 4">
            <a:extLst>
              <a:ext uri="{FF2B5EF4-FFF2-40B4-BE49-F238E27FC236}">
                <a16:creationId xmlns:a16="http://schemas.microsoft.com/office/drawing/2014/main" id="{83E1E81A-9363-C44B-9BF2-A98A3A84C0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5E1766-AE6B-E64F-9C05-726154DEBC77}"/>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155208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29D4C-ACE4-4449-92CC-E9FC68BBFA6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D63C1E2-B5E8-E847-8440-245F755A224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E29DC16-7B3C-7C4C-8123-03C82A6A0AA7}"/>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5" name="Footer Placeholder 4">
            <a:extLst>
              <a:ext uri="{FF2B5EF4-FFF2-40B4-BE49-F238E27FC236}">
                <a16:creationId xmlns:a16="http://schemas.microsoft.com/office/drawing/2014/main" id="{5DB855AD-E648-2B4C-B25A-11FAC3147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864A81-C210-7E4D-B23D-05837054EF61}"/>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3729402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282423-317D-1142-98EE-91E7636B37D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730830C-CDD8-EC43-A9F4-26840969CDD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3AF2412-101A-BA4E-B6D8-A155B2D8ADC2}"/>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5" name="Footer Placeholder 4">
            <a:extLst>
              <a:ext uri="{FF2B5EF4-FFF2-40B4-BE49-F238E27FC236}">
                <a16:creationId xmlns:a16="http://schemas.microsoft.com/office/drawing/2014/main" id="{7D1CA184-10A2-1048-ABA7-C997B24311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369029-3A09-BC4C-AFFE-C2B458B6A30F}"/>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2195539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A9A06-F40E-0B45-BF8A-81F5D55FA36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0A40C18-F880-3844-A7F5-B1E678EEE3B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18F54D5-FB6A-F249-95E1-1F11CEE86CFB}"/>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5" name="Footer Placeholder 4">
            <a:extLst>
              <a:ext uri="{FF2B5EF4-FFF2-40B4-BE49-F238E27FC236}">
                <a16:creationId xmlns:a16="http://schemas.microsoft.com/office/drawing/2014/main" id="{00406FAB-C75D-2F4A-B42E-03952E6C0C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8F9BA8-476F-3742-8591-72A8FF66869B}"/>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659609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509EC-3E73-6748-9A99-7D9B2B3B3BE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DCE1806-8F3A-DF41-BD79-8EF364F1A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10B6CAD-809B-8445-9834-181CA9A1EAF1}"/>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5" name="Footer Placeholder 4">
            <a:extLst>
              <a:ext uri="{FF2B5EF4-FFF2-40B4-BE49-F238E27FC236}">
                <a16:creationId xmlns:a16="http://schemas.microsoft.com/office/drawing/2014/main" id="{93451A16-4D91-C84D-BA34-1F717DBCE6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E27D18-0106-7E46-8148-93E3757468B5}"/>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3620415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37439-E005-7345-8991-A3F0C90AE04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2F6D42C-EB90-5946-B6D7-535613D4D78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B109D3C-2B33-C049-B426-8695528204C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21080D6-B17A-3C44-BA30-D1CE7FADC79C}"/>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6" name="Footer Placeholder 5">
            <a:extLst>
              <a:ext uri="{FF2B5EF4-FFF2-40B4-BE49-F238E27FC236}">
                <a16:creationId xmlns:a16="http://schemas.microsoft.com/office/drawing/2014/main" id="{BBD40E98-79E1-374D-842C-A0E0D4FC8E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ED0440-A712-0643-8AEF-E7C9CF04EF6F}"/>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297753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4307E-CE9E-EE4D-9B02-84EE3FEAEF1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B01AB54-E722-AB42-87E5-3D878605B1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EE831C0-A510-2C4F-BB38-504DB5E17B1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CCE8F72-EC66-C94C-A751-7DD46A083F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FE295DE-84B2-664F-85DB-DA261DD5B55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0941EC2-C8D1-7546-A092-49C7756F6F3B}"/>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8" name="Footer Placeholder 7">
            <a:extLst>
              <a:ext uri="{FF2B5EF4-FFF2-40B4-BE49-F238E27FC236}">
                <a16:creationId xmlns:a16="http://schemas.microsoft.com/office/drawing/2014/main" id="{B3E87406-B070-7A47-B5C1-E0CDB743A31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F3749E-FF0A-9749-BDBF-5BB383ABE9C4}"/>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1863792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AE863-667D-0941-8124-49CC2832877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5A09F41-D5CE-6C4A-BACD-7DA7B563260D}"/>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4" name="Footer Placeholder 3">
            <a:extLst>
              <a:ext uri="{FF2B5EF4-FFF2-40B4-BE49-F238E27FC236}">
                <a16:creationId xmlns:a16="http://schemas.microsoft.com/office/drawing/2014/main" id="{28899AC8-57DA-994D-AA87-9DB4D50581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D4962E3-EEF7-944B-B008-C990E7F99A04}"/>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1792199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DAB814-2E14-7B49-8D0E-4FDAEE694412}"/>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3" name="Footer Placeholder 2">
            <a:extLst>
              <a:ext uri="{FF2B5EF4-FFF2-40B4-BE49-F238E27FC236}">
                <a16:creationId xmlns:a16="http://schemas.microsoft.com/office/drawing/2014/main" id="{9E3FB8FF-809A-A64E-A519-5383BF1DD1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8D7633-677A-784E-B032-F98C8E67403D}"/>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23383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37120-DA14-A04E-A260-39124F3CA20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4D38EA0-A2F8-C548-84F4-40DD69202C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A59EEB6-E85B-534F-B932-72AC4194B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5734778-B3CE-764A-BFC9-5115778A600D}"/>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6" name="Footer Placeholder 5">
            <a:extLst>
              <a:ext uri="{FF2B5EF4-FFF2-40B4-BE49-F238E27FC236}">
                <a16:creationId xmlns:a16="http://schemas.microsoft.com/office/drawing/2014/main" id="{1035FACA-95C2-7A4C-939D-BA813E7F3A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134587-4DCC-8442-93CC-D685FADE4ED6}"/>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3536690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369F6-D50B-CC45-B29D-AECB59D386A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A369899-8227-5A4B-BEEF-5DC915B54A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F7C7FE-3C27-4345-98FD-B0C305A06F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5418AF4-942D-224C-944F-0E8F3F30DB54}"/>
              </a:ext>
            </a:extLst>
          </p:cNvPr>
          <p:cNvSpPr>
            <a:spLocks noGrp="1"/>
          </p:cNvSpPr>
          <p:nvPr>
            <p:ph type="dt" sz="half" idx="10"/>
          </p:nvPr>
        </p:nvSpPr>
        <p:spPr/>
        <p:txBody>
          <a:bodyPr/>
          <a:lstStyle/>
          <a:p>
            <a:fld id="{9D6EBDB1-49A9-BD42-8314-D7200E9AF36F}" type="datetimeFigureOut">
              <a:rPr lang="en-US" smtClean="0"/>
              <a:t>3/26/2021</a:t>
            </a:fld>
            <a:endParaRPr lang="en-US"/>
          </a:p>
        </p:txBody>
      </p:sp>
      <p:sp>
        <p:nvSpPr>
          <p:cNvPr id="6" name="Footer Placeholder 5">
            <a:extLst>
              <a:ext uri="{FF2B5EF4-FFF2-40B4-BE49-F238E27FC236}">
                <a16:creationId xmlns:a16="http://schemas.microsoft.com/office/drawing/2014/main" id="{1C1253F8-05E4-3B4C-9F00-803DD9C9C4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F4798D-5471-5D41-8678-D3C7759F61EA}"/>
              </a:ext>
            </a:extLst>
          </p:cNvPr>
          <p:cNvSpPr>
            <a:spLocks noGrp="1"/>
          </p:cNvSpPr>
          <p:nvPr>
            <p:ph type="sldNum" sz="quarter" idx="12"/>
          </p:nvPr>
        </p:nvSpPr>
        <p:spPr/>
        <p:txBody>
          <a:bodyPr/>
          <a:lstStyle/>
          <a:p>
            <a:fld id="{5D5BB549-2263-E248-B4E0-E72937F92A90}" type="slidenum">
              <a:rPr lang="en-US" smtClean="0"/>
              <a:t>‹#›</a:t>
            </a:fld>
            <a:endParaRPr lang="en-US"/>
          </a:p>
        </p:txBody>
      </p:sp>
    </p:spTree>
    <p:extLst>
      <p:ext uri="{BB962C8B-B14F-4D97-AF65-F5344CB8AC3E}">
        <p14:creationId xmlns:p14="http://schemas.microsoft.com/office/powerpoint/2010/main" val="573433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4B6E7A-F8AA-CB41-965A-A096ADC57B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1AFE70B-E66D-F844-BAD7-255E1B13F0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BA9471A-1601-8342-A822-1CB13F3C19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EBDB1-49A9-BD42-8314-D7200E9AF36F}" type="datetimeFigureOut">
              <a:rPr lang="en-US" smtClean="0"/>
              <a:t>3/26/2021</a:t>
            </a:fld>
            <a:endParaRPr lang="en-US"/>
          </a:p>
        </p:txBody>
      </p:sp>
      <p:sp>
        <p:nvSpPr>
          <p:cNvPr id="5" name="Footer Placeholder 4">
            <a:extLst>
              <a:ext uri="{FF2B5EF4-FFF2-40B4-BE49-F238E27FC236}">
                <a16:creationId xmlns:a16="http://schemas.microsoft.com/office/drawing/2014/main" id="{C401C7E1-D9E0-8743-9910-4BED1B9D46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0A42BDA-A9E0-E34E-8E7C-04DCAB54ED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5BB549-2263-E248-B4E0-E72937F92A90}" type="slidenum">
              <a:rPr lang="en-US" smtClean="0"/>
              <a:t>‹#›</a:t>
            </a:fld>
            <a:endParaRPr lang="en-US"/>
          </a:p>
        </p:txBody>
      </p:sp>
    </p:spTree>
    <p:extLst>
      <p:ext uri="{BB962C8B-B14F-4D97-AF65-F5344CB8AC3E}">
        <p14:creationId xmlns:p14="http://schemas.microsoft.com/office/powerpoint/2010/main" val="1045218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2.jp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0DE6A193-4755-479A-BC6F-A7EBCA73B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5A55B759-31A7-423C-9BC2-A8BC09FE9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F78796AF-79A0-47AC-BEFD-BFFC00F968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8"/>
            <a:ext cx="5953780" cy="6858478"/>
          </a:xfrm>
          <a:custGeom>
            <a:avLst/>
            <a:gdLst>
              <a:gd name="connsiteX0" fmla="*/ 0 w 5953780"/>
              <a:gd name="connsiteY0" fmla="*/ 6858478 h 6858478"/>
              <a:gd name="connsiteX1" fmla="*/ 5953780 w 5953780"/>
              <a:gd name="connsiteY1" fmla="*/ 6858478 h 6858478"/>
              <a:gd name="connsiteX2" fmla="*/ 2777405 w 5953780"/>
              <a:gd name="connsiteY2" fmla="*/ 0 h 6858478"/>
              <a:gd name="connsiteX3" fmla="*/ 2771828 w 5953780"/>
              <a:gd name="connsiteY3" fmla="*/ 0 h 6858478"/>
              <a:gd name="connsiteX4" fmla="*/ 1705600 w 5953780"/>
              <a:gd name="connsiteY4" fmla="*/ 0 h 6858478"/>
              <a:gd name="connsiteX5" fmla="*/ 0 w 595378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3780" h="6858478">
                <a:moveTo>
                  <a:pt x="0" y="6858478"/>
                </a:moveTo>
                <a:lnTo>
                  <a:pt x="5953780" y="6858478"/>
                </a:lnTo>
                <a:lnTo>
                  <a:pt x="2777405" y="0"/>
                </a:lnTo>
                <a:lnTo>
                  <a:pt x="2771828" y="0"/>
                </a:lnTo>
                <a:lnTo>
                  <a:pt x="1705600" y="0"/>
                </a:lnTo>
                <a:lnTo>
                  <a:pt x="0"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C1164481-E58A-EC48-A951-6F91AA0B7FD1}"/>
              </a:ext>
            </a:extLst>
          </p:cNvPr>
          <p:cNvSpPr txBox="1"/>
          <p:nvPr/>
        </p:nvSpPr>
        <p:spPr>
          <a:xfrm>
            <a:off x="398123" y="2119271"/>
            <a:ext cx="4570919" cy="1655762"/>
          </a:xfrm>
          <a:prstGeom prst="rect">
            <a:avLst/>
          </a:prstGeom>
        </p:spPr>
        <p:txBody>
          <a:bodyPr vert="horz" lIns="91440" tIns="45720" rIns="91440" bIns="45720" rtlCol="0" anchor="b">
            <a:normAutofit fontScale="25000" lnSpcReduction="20000"/>
          </a:bodyPr>
          <a:lstStyle/>
          <a:p>
            <a:pPr>
              <a:lnSpc>
                <a:spcPct val="90000"/>
              </a:lnSpc>
              <a:spcBef>
                <a:spcPct val="0"/>
              </a:spcBef>
              <a:spcAft>
                <a:spcPts val="600"/>
              </a:spcAft>
            </a:pPr>
            <a:r>
              <a:rPr lang="en-US" sz="28800" b="1" dirty="0">
                <a:solidFill>
                  <a:srgbClr val="FFC000"/>
                </a:solidFill>
                <a:ea typeface="+mj-ea"/>
                <a:cs typeface="+mj-cs"/>
              </a:rPr>
              <a:t>DroneWISE</a:t>
            </a:r>
          </a:p>
          <a:p>
            <a:pPr>
              <a:lnSpc>
                <a:spcPct val="90000"/>
              </a:lnSpc>
              <a:spcBef>
                <a:spcPct val="0"/>
              </a:spcBef>
              <a:spcAft>
                <a:spcPts val="600"/>
              </a:spcAft>
            </a:pPr>
            <a:r>
              <a:rPr lang="en-US" sz="24000" b="1" dirty="0">
                <a:latin typeface="+mj-lt"/>
                <a:ea typeface="+mj-ea"/>
                <a:cs typeface="+mj-cs"/>
              </a:rPr>
              <a:t>Counter-UAV Training</a:t>
            </a:r>
          </a:p>
          <a:p>
            <a:pPr>
              <a:lnSpc>
                <a:spcPct val="90000"/>
              </a:lnSpc>
              <a:spcBef>
                <a:spcPct val="0"/>
              </a:spcBef>
              <a:spcAft>
                <a:spcPts val="600"/>
              </a:spcAft>
            </a:pPr>
            <a:endParaRPr lang="en-US" sz="6600" b="1" dirty="0">
              <a:latin typeface="+mj-lt"/>
              <a:ea typeface="+mj-ea"/>
              <a:cs typeface="+mj-cs"/>
            </a:endParaRPr>
          </a:p>
          <a:p>
            <a:endParaRPr lang="en-GB" sz="9600" dirty="0"/>
          </a:p>
          <a:p>
            <a:pPr>
              <a:lnSpc>
                <a:spcPct val="90000"/>
              </a:lnSpc>
              <a:spcBef>
                <a:spcPct val="0"/>
              </a:spcBef>
              <a:spcAft>
                <a:spcPts val="600"/>
              </a:spcAft>
            </a:pPr>
            <a:endParaRPr lang="en-US" sz="6600" b="1" dirty="0">
              <a:latin typeface="+mj-lt"/>
              <a:ea typeface="+mj-ea"/>
              <a:cs typeface="+mj-cs"/>
            </a:endParaRPr>
          </a:p>
        </p:txBody>
      </p:sp>
      <p:pic>
        <p:nvPicPr>
          <p:cNvPr id="8" name="Picture 7" descr="A picture containing drawing&#10;&#10;Description automatically generated">
            <a:extLst>
              <a:ext uri="{FF2B5EF4-FFF2-40B4-BE49-F238E27FC236}">
                <a16:creationId xmlns:a16="http://schemas.microsoft.com/office/drawing/2014/main" id="{AE08CB68-960F-1046-A340-09DC6323DC5B}"/>
              </a:ext>
            </a:extLst>
          </p:cNvPr>
          <p:cNvPicPr>
            <a:picLocks noChangeAspect="1"/>
          </p:cNvPicPr>
          <p:nvPr/>
        </p:nvPicPr>
        <p:blipFill>
          <a:blip r:embed="rId4"/>
          <a:stretch>
            <a:fillRect/>
          </a:stretch>
        </p:blipFill>
        <p:spPr>
          <a:xfrm>
            <a:off x="6629400" y="513455"/>
            <a:ext cx="5454446" cy="5454446"/>
          </a:xfrm>
          <a:prstGeom prst="rect">
            <a:avLst/>
          </a:prstGeom>
        </p:spPr>
      </p:pic>
      <p:sp>
        <p:nvSpPr>
          <p:cNvPr id="4" name="Subtitle 2">
            <a:extLst>
              <a:ext uri="{FF2B5EF4-FFF2-40B4-BE49-F238E27FC236}">
                <a16:creationId xmlns:a16="http://schemas.microsoft.com/office/drawing/2014/main" id="{33AEBA2E-05AE-0C41-947C-C2E19C3FED8F}"/>
              </a:ext>
            </a:extLst>
          </p:cNvPr>
          <p:cNvSpPr txBox="1">
            <a:spLocks/>
          </p:cNvSpPr>
          <p:nvPr/>
        </p:nvSpPr>
        <p:spPr>
          <a:xfrm>
            <a:off x="1269330" y="4074695"/>
            <a:ext cx="9653337" cy="165576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4000" dirty="0">
              <a:latin typeface="Georgia" panose="02040502050405020303" pitchFamily="18" charset="0"/>
            </a:endParaRPr>
          </a:p>
        </p:txBody>
      </p:sp>
      <p:sp>
        <p:nvSpPr>
          <p:cNvPr id="24" name="Text Box 12">
            <a:extLst>
              <a:ext uri="{FF2B5EF4-FFF2-40B4-BE49-F238E27FC236}">
                <a16:creationId xmlns:a16="http://schemas.microsoft.com/office/drawing/2014/main" id="{0024B48B-8E28-4949-AFBC-43982484535C}"/>
              </a:ext>
            </a:extLst>
          </p:cNvPr>
          <p:cNvSpPr txBox="1"/>
          <p:nvPr/>
        </p:nvSpPr>
        <p:spPr>
          <a:xfrm>
            <a:off x="211259" y="5521684"/>
            <a:ext cx="2398875" cy="142584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600"/>
              </a:spcAft>
            </a:pPr>
            <a:r>
              <a:rPr lang="en-GB" sz="1400" b="1" dirty="0">
                <a:effectLst/>
                <a:latin typeface="Calibri" panose="020F0502020204030204" pitchFamily="34" charset="0"/>
                <a:ea typeface="Times New Roman" panose="02020603050405020304" pitchFamily="18" charset="0"/>
              </a:rPr>
              <a:t>DroneWISE is funded by the European Commission Internal Security Fund for Police (ISFP-2019-AG-PROTECT ISFP-AG952825)</a:t>
            </a:r>
            <a:endParaRPr lang="en-GB" sz="1400" b="1" dirty="0">
              <a:effectLst/>
              <a:latin typeface="Times New Roman" panose="02020603050405020304" pitchFamily="18" charset="0"/>
              <a:ea typeface="Times New Roman" panose="02020603050405020304" pitchFamily="18" charset="0"/>
            </a:endParaRPr>
          </a:p>
          <a:p>
            <a:pPr algn="r">
              <a:spcAft>
                <a:spcPts val="600"/>
              </a:spcAft>
            </a:pPr>
            <a:r>
              <a:rPr lang="en-GB" sz="750" b="1" dirty="0">
                <a:solidFill>
                  <a:srgbClr val="808080"/>
                </a:solidFill>
                <a:effectLst/>
                <a:latin typeface="Times New Roman" panose="02020603050405020304" pitchFamily="18" charset="0"/>
                <a:ea typeface="Times New Roman" panose="02020603050405020304" pitchFamily="18" charset="0"/>
                <a:cs typeface="Calibri" panose="020F0502020204030204" pitchFamily="34" charset="0"/>
              </a:rPr>
              <a:t> </a:t>
            </a:r>
            <a:endParaRPr lang="en-GB" sz="1200" dirty="0">
              <a:effectLst/>
              <a:latin typeface="Times New Roman" panose="02020603050405020304" pitchFamily="18" charset="0"/>
              <a:ea typeface="Times New Roman" panose="02020603050405020304" pitchFamily="18" charset="0"/>
            </a:endParaRPr>
          </a:p>
        </p:txBody>
      </p:sp>
      <p:sp>
        <p:nvSpPr>
          <p:cNvPr id="2" name="TextBox 1">
            <a:extLst>
              <a:ext uri="{FF2B5EF4-FFF2-40B4-BE49-F238E27FC236}">
                <a16:creationId xmlns:a16="http://schemas.microsoft.com/office/drawing/2014/main" id="{4FA8B5B4-B07A-F146-8FB8-5B8DCCA9B0D6}"/>
              </a:ext>
            </a:extLst>
          </p:cNvPr>
          <p:cNvSpPr txBox="1"/>
          <p:nvPr/>
        </p:nvSpPr>
        <p:spPr>
          <a:xfrm>
            <a:off x="4620768" y="5992801"/>
            <a:ext cx="6986016" cy="578687"/>
          </a:xfrm>
          <a:prstGeom prst="rect">
            <a:avLst/>
          </a:prstGeom>
          <a:noFill/>
        </p:spPr>
        <p:txBody>
          <a:bodyPr wrap="square" rtlCol="0">
            <a:spAutoFit/>
          </a:bodyPr>
          <a:lstStyle/>
          <a:p>
            <a:endParaRPr lang="en-US" dirty="0"/>
          </a:p>
        </p:txBody>
      </p:sp>
      <p:sp>
        <p:nvSpPr>
          <p:cNvPr id="11" name="TextBox 10">
            <a:extLst>
              <a:ext uri="{FF2B5EF4-FFF2-40B4-BE49-F238E27FC236}">
                <a16:creationId xmlns:a16="http://schemas.microsoft.com/office/drawing/2014/main" id="{D8AD3635-94B5-C24D-A26D-524C2C503580}"/>
              </a:ext>
            </a:extLst>
          </p:cNvPr>
          <p:cNvSpPr txBox="1"/>
          <p:nvPr/>
        </p:nvSpPr>
        <p:spPr>
          <a:xfrm>
            <a:off x="4596384" y="5967901"/>
            <a:ext cx="6986016" cy="578687"/>
          </a:xfrm>
          <a:prstGeom prst="rect">
            <a:avLst/>
          </a:prstGeom>
          <a:noFill/>
        </p:spPr>
        <p:txBody>
          <a:bodyPr wrap="square" rtlCol="0">
            <a:spAutoFit/>
          </a:bodyPr>
          <a:lstStyle/>
          <a:p>
            <a:endParaRPr lang="en-US" dirty="0"/>
          </a:p>
        </p:txBody>
      </p:sp>
      <p:sp>
        <p:nvSpPr>
          <p:cNvPr id="12" name="Rectangle 11">
            <a:extLst>
              <a:ext uri="{FF2B5EF4-FFF2-40B4-BE49-F238E27FC236}">
                <a16:creationId xmlns:a16="http://schemas.microsoft.com/office/drawing/2014/main" id="{3CAB4F75-36B7-F14D-916E-7F0B8CB68611}"/>
              </a:ext>
            </a:extLst>
          </p:cNvPr>
          <p:cNvSpPr/>
          <p:nvPr/>
        </p:nvSpPr>
        <p:spPr>
          <a:xfrm>
            <a:off x="4543742" y="5909508"/>
            <a:ext cx="7091299" cy="769441"/>
          </a:xfrm>
          <a:prstGeom prst="rect">
            <a:avLst/>
          </a:prstGeom>
        </p:spPr>
        <p:txBody>
          <a:bodyPr wrap="square">
            <a:spAutoFit/>
          </a:bodyPr>
          <a:lstStyle/>
          <a:p>
            <a:pPr algn="ctr"/>
            <a:r>
              <a:rPr lang="en-GB" sz="4400" b="1" dirty="0">
                <a:solidFill>
                  <a:schemeClr val="bg1">
                    <a:lumMod val="50000"/>
                    <a:lumOff val="50000"/>
                  </a:schemeClr>
                </a:solidFill>
                <a:latin typeface="Calibri" panose="020F0502020204030204" pitchFamily="34" charset="0"/>
                <a:ea typeface="Times New Roman" panose="02020603050405020304" pitchFamily="18" charset="0"/>
              </a:rPr>
              <a:t>www.dronewise-project.eu </a:t>
            </a:r>
            <a:endParaRPr lang="en-GB" sz="4400" dirty="0">
              <a:solidFill>
                <a:schemeClr val="bg1">
                  <a:lumMod val="50000"/>
                  <a:lumOff val="50000"/>
                </a:schemeClr>
              </a:solidFill>
              <a:latin typeface="Times New Roman" panose="02020603050405020304" pitchFamily="18" charset="0"/>
              <a:ea typeface="Times New Roman" panose="02020603050405020304" pitchFamily="18" charset="0"/>
            </a:endParaRPr>
          </a:p>
        </p:txBody>
      </p:sp>
      <p:pic>
        <p:nvPicPr>
          <p:cNvPr id="5" name="Picture 4" descr="Background pattern&#10;&#10;Description automatically generated">
            <a:extLst>
              <a:ext uri="{FF2B5EF4-FFF2-40B4-BE49-F238E27FC236}">
                <a16:creationId xmlns:a16="http://schemas.microsoft.com/office/drawing/2014/main" id="{66F2336E-A23A-8944-A957-BACD0D2EAA36}"/>
              </a:ext>
            </a:extLst>
          </p:cNvPr>
          <p:cNvPicPr>
            <a:picLocks noChangeAspect="1"/>
          </p:cNvPicPr>
          <p:nvPr/>
        </p:nvPicPr>
        <p:blipFill>
          <a:blip r:embed="rId5"/>
          <a:stretch>
            <a:fillRect/>
          </a:stretch>
        </p:blipFill>
        <p:spPr>
          <a:xfrm>
            <a:off x="265756" y="4079145"/>
            <a:ext cx="2029522" cy="1353014"/>
          </a:xfrm>
          <a:prstGeom prst="rect">
            <a:avLst/>
          </a:prstGeom>
        </p:spPr>
      </p:pic>
    </p:spTree>
    <p:custDataLst>
      <p:tags r:id="rId1"/>
    </p:custDataLst>
    <p:extLst>
      <p:ext uri="{BB962C8B-B14F-4D97-AF65-F5344CB8AC3E}">
        <p14:creationId xmlns:p14="http://schemas.microsoft.com/office/powerpoint/2010/main" val="185007720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picture containing drawing&#10;&#10;Description automatically generated">
            <a:extLst>
              <a:ext uri="{FF2B5EF4-FFF2-40B4-BE49-F238E27FC236}">
                <a16:creationId xmlns:a16="http://schemas.microsoft.com/office/drawing/2014/main" id="{5C1EB1E8-B24B-DF48-996F-6B41D27CEB9C}"/>
              </a:ext>
            </a:extLst>
          </p:cNvPr>
          <p:cNvPicPr>
            <a:picLocks noChangeAspect="1"/>
          </p:cNvPicPr>
          <p:nvPr/>
        </p:nvPicPr>
        <p:blipFill rotWithShape="1">
          <a:blip r:embed="rId4"/>
          <a:srcRect l="1900" r="1866" b="-2"/>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10" name="TextBox 9">
            <a:extLst>
              <a:ext uri="{FF2B5EF4-FFF2-40B4-BE49-F238E27FC236}">
                <a16:creationId xmlns:a16="http://schemas.microsoft.com/office/drawing/2014/main" id="{8CEB1119-70CA-9349-BCD1-39FB060390DA}"/>
              </a:ext>
            </a:extLst>
          </p:cNvPr>
          <p:cNvSpPr txBox="1"/>
          <p:nvPr/>
        </p:nvSpPr>
        <p:spPr>
          <a:xfrm>
            <a:off x="476632" y="843872"/>
            <a:ext cx="5924168" cy="4855929"/>
          </a:xfrm>
          <a:prstGeom prst="rect">
            <a:avLst/>
          </a:prstGeom>
        </p:spPr>
        <p:txBody>
          <a:bodyPr vert="horz" lIns="91440" tIns="45720" rIns="91440" bIns="45720" rtlCol="0" anchor="t">
            <a:normAutofit/>
          </a:bodyPr>
          <a:lstStyle/>
          <a:p>
            <a:pPr>
              <a:lnSpc>
                <a:spcPct val="90000"/>
              </a:lnSpc>
              <a:spcAft>
                <a:spcPts val="600"/>
              </a:spcAft>
            </a:pPr>
            <a:r>
              <a:rPr lang="en-US" sz="3900" b="1" dirty="0"/>
              <a:t>[Template slide]</a:t>
            </a:r>
            <a:endParaRPr lang="en-US" sz="900" dirty="0"/>
          </a:p>
        </p:txBody>
      </p:sp>
    </p:spTree>
    <p:custDataLst>
      <p:tags r:id="rId1"/>
    </p:custDataLst>
    <p:extLst>
      <p:ext uri="{BB962C8B-B14F-4D97-AF65-F5344CB8AC3E}">
        <p14:creationId xmlns:p14="http://schemas.microsoft.com/office/powerpoint/2010/main" val="287259944"/>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descr="A picture containing drawing&#10;&#10;Description automatically generated">
            <a:extLst>
              <a:ext uri="{FF2B5EF4-FFF2-40B4-BE49-F238E27FC236}">
                <a16:creationId xmlns:a16="http://schemas.microsoft.com/office/drawing/2014/main" id="{473C0C39-47EE-4F46-9302-4CE42CC6298E}"/>
              </a:ext>
            </a:extLst>
          </p:cNvPr>
          <p:cNvPicPr>
            <a:picLocks noChangeAspect="1"/>
          </p:cNvPicPr>
          <p:nvPr/>
        </p:nvPicPr>
        <p:blipFill rotWithShape="1">
          <a:blip r:embed="rId4"/>
          <a:srcRect t="1006" b="6108"/>
          <a:stretch/>
        </p:blipFill>
        <p:spPr>
          <a:xfrm>
            <a:off x="4815839" y="-480"/>
            <a:ext cx="7376161" cy="6851418"/>
          </a:xfrm>
          <a:prstGeom prst="rect">
            <a:avLst/>
          </a:prstGeom>
        </p:spPr>
      </p:pic>
      <p:sp>
        <p:nvSpPr>
          <p:cNvPr id="29" name="Freeform: Shape 28">
            <a:extLst>
              <a:ext uri="{FF2B5EF4-FFF2-40B4-BE49-F238E27FC236}">
                <a16:creationId xmlns:a16="http://schemas.microsoft.com/office/drawing/2014/main" id="{16EA23B6-4B44-4D76-87BA-D81CE35EDB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8896786" cy="6858478"/>
          </a:xfrm>
          <a:custGeom>
            <a:avLst/>
            <a:gdLst>
              <a:gd name="connsiteX0" fmla="*/ 1472231 w 8896786"/>
              <a:gd name="connsiteY0" fmla="*/ 6858478 h 6858478"/>
              <a:gd name="connsiteX1" fmla="*/ 8896786 w 8896786"/>
              <a:gd name="connsiteY1" fmla="*/ 6858478 h 6858478"/>
              <a:gd name="connsiteX2" fmla="*/ 5720411 w 8896786"/>
              <a:gd name="connsiteY2" fmla="*/ 0 h 6858478"/>
              <a:gd name="connsiteX3" fmla="*/ 5714834 w 8896786"/>
              <a:gd name="connsiteY3" fmla="*/ 0 h 6858478"/>
              <a:gd name="connsiteX4" fmla="*/ 4648606 w 8896786"/>
              <a:gd name="connsiteY4" fmla="*/ 0 h 6858478"/>
              <a:gd name="connsiteX5" fmla="*/ 0 w 8896786"/>
              <a:gd name="connsiteY5" fmla="*/ 0 h 6858478"/>
              <a:gd name="connsiteX6" fmla="*/ 0 w 8896786"/>
              <a:gd name="connsiteY6" fmla="*/ 6857915 h 6858478"/>
              <a:gd name="connsiteX7" fmla="*/ 1472491 w 8896786"/>
              <a:gd name="connsiteY7" fmla="*/ 6857915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6786" h="6858478">
                <a:moveTo>
                  <a:pt x="1472231" y="6858478"/>
                </a:moveTo>
                <a:lnTo>
                  <a:pt x="8896786" y="6858478"/>
                </a:lnTo>
                <a:lnTo>
                  <a:pt x="5720411" y="0"/>
                </a:lnTo>
                <a:lnTo>
                  <a:pt x="5714834" y="0"/>
                </a:lnTo>
                <a:lnTo>
                  <a:pt x="4648606" y="0"/>
                </a:lnTo>
                <a:lnTo>
                  <a:pt x="0" y="0"/>
                </a:lnTo>
                <a:lnTo>
                  <a:pt x="0" y="6857915"/>
                </a:lnTo>
                <a:lnTo>
                  <a:pt x="1472491" y="6857915"/>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2EEEAE0B-25B7-437B-B834-B70A93541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9"/>
            <a:ext cx="8096249" cy="6858479"/>
          </a:xfrm>
          <a:custGeom>
            <a:avLst/>
            <a:gdLst>
              <a:gd name="connsiteX0" fmla="*/ 0 w 8096249"/>
              <a:gd name="connsiteY0" fmla="*/ 6858479 h 6858479"/>
              <a:gd name="connsiteX1" fmla="*/ 2130297 w 8096249"/>
              <a:gd name="connsiteY1" fmla="*/ 6858479 h 6858479"/>
              <a:gd name="connsiteX2" fmla="*/ 2130297 w 8096249"/>
              <a:gd name="connsiteY2" fmla="*/ 6858478 h 6858479"/>
              <a:gd name="connsiteX3" fmla="*/ 8096249 w 8096249"/>
              <a:gd name="connsiteY3" fmla="*/ 6858478 h 6858479"/>
              <a:gd name="connsiteX4" fmla="*/ 4919874 w 8096249"/>
              <a:gd name="connsiteY4" fmla="*/ 0 h 6858479"/>
              <a:gd name="connsiteX5" fmla="*/ 4914297 w 8096249"/>
              <a:gd name="connsiteY5" fmla="*/ 0 h 6858479"/>
              <a:gd name="connsiteX6" fmla="*/ 3848069 w 8096249"/>
              <a:gd name="connsiteY6" fmla="*/ 0 h 6858479"/>
              <a:gd name="connsiteX7" fmla="*/ 18197 w 8096249"/>
              <a:gd name="connsiteY7" fmla="*/ 0 h 6858479"/>
              <a:gd name="connsiteX8" fmla="*/ 18197 w 8096249"/>
              <a:gd name="connsiteY8" fmla="*/ 479 h 6858479"/>
              <a:gd name="connsiteX9" fmla="*/ 0 w 8096249"/>
              <a:gd name="connsiteY9" fmla="*/ 479 h 685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49" h="6858479">
                <a:moveTo>
                  <a:pt x="0" y="6858479"/>
                </a:moveTo>
                <a:lnTo>
                  <a:pt x="2130297" y="6858479"/>
                </a:lnTo>
                <a:lnTo>
                  <a:pt x="2130297" y="6858478"/>
                </a:lnTo>
                <a:lnTo>
                  <a:pt x="8096249" y="6858478"/>
                </a:lnTo>
                <a:lnTo>
                  <a:pt x="4919874" y="0"/>
                </a:lnTo>
                <a:lnTo>
                  <a:pt x="4914297" y="0"/>
                </a:lnTo>
                <a:lnTo>
                  <a:pt x="3848069" y="0"/>
                </a:lnTo>
                <a:lnTo>
                  <a:pt x="18197" y="0"/>
                </a:lnTo>
                <a:lnTo>
                  <a:pt x="18197" y="479"/>
                </a:lnTo>
                <a:lnTo>
                  <a:pt x="0"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FD2CA662-CCB2-B548-923B-7090503FD371}"/>
              </a:ext>
            </a:extLst>
          </p:cNvPr>
          <p:cNvSpPr>
            <a:spLocks noGrp="1"/>
          </p:cNvSpPr>
          <p:nvPr>
            <p:ph type="title"/>
          </p:nvPr>
        </p:nvSpPr>
        <p:spPr>
          <a:xfrm>
            <a:off x="695325" y="2371129"/>
            <a:ext cx="4948238" cy="1325563"/>
          </a:xfrm>
        </p:spPr>
        <p:txBody>
          <a:bodyPr>
            <a:noAutofit/>
          </a:bodyPr>
          <a:lstStyle/>
          <a:p>
            <a:pPr algn="ctr"/>
            <a:r>
              <a:rPr lang="en-US" sz="7200" b="1" dirty="0">
                <a:latin typeface="+mn-lt"/>
              </a:rPr>
              <a:t>Any questions?</a:t>
            </a:r>
          </a:p>
        </p:txBody>
      </p:sp>
    </p:spTree>
    <p:custDataLst>
      <p:tags r:id="rId1"/>
    </p:custDataLst>
    <p:extLst>
      <p:ext uri="{BB962C8B-B14F-4D97-AF65-F5344CB8AC3E}">
        <p14:creationId xmlns:p14="http://schemas.microsoft.com/office/powerpoint/2010/main" val="3056514635"/>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DE6A193-4755-479A-BC6F-A7EBCA73B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A55B759-31A7-423C-9BC2-A8BC09FE9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3166"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617D17FB-975C-487E-8519-38E547609E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78"/>
            <a:ext cx="6386947" cy="6858478"/>
          </a:xfrm>
          <a:custGeom>
            <a:avLst/>
            <a:gdLst>
              <a:gd name="connsiteX0" fmla="*/ 433167 w 6386947"/>
              <a:gd name="connsiteY0" fmla="*/ 0 h 6858478"/>
              <a:gd name="connsiteX1" fmla="*/ 2138767 w 6386947"/>
              <a:gd name="connsiteY1" fmla="*/ 0 h 6858478"/>
              <a:gd name="connsiteX2" fmla="*/ 3204995 w 6386947"/>
              <a:gd name="connsiteY2" fmla="*/ 0 h 6858478"/>
              <a:gd name="connsiteX3" fmla="*/ 3210572 w 6386947"/>
              <a:gd name="connsiteY3" fmla="*/ 0 h 6858478"/>
              <a:gd name="connsiteX4" fmla="*/ 6386947 w 6386947"/>
              <a:gd name="connsiteY4" fmla="*/ 6858478 h 6858478"/>
              <a:gd name="connsiteX5" fmla="*/ 1832610 w 6386947"/>
              <a:gd name="connsiteY5" fmla="*/ 6858478 h 6858478"/>
              <a:gd name="connsiteX6" fmla="*/ 433167 w 6386947"/>
              <a:gd name="connsiteY6" fmla="*/ 6858478 h 6858478"/>
              <a:gd name="connsiteX7" fmla="*/ 0 w 6386947"/>
              <a:gd name="connsiteY7" fmla="*/ 6858478 h 6858478"/>
              <a:gd name="connsiteX8" fmla="*/ 0 w 6386947"/>
              <a:gd name="connsiteY8" fmla="*/ 478 h 6858478"/>
              <a:gd name="connsiteX9" fmla="*/ 433167 w 6386947"/>
              <a:gd name="connsiteY9" fmla="*/ 478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86947" h="6858478">
                <a:moveTo>
                  <a:pt x="433167" y="0"/>
                </a:moveTo>
                <a:lnTo>
                  <a:pt x="2138767" y="0"/>
                </a:lnTo>
                <a:lnTo>
                  <a:pt x="3204995" y="0"/>
                </a:lnTo>
                <a:lnTo>
                  <a:pt x="3210572" y="0"/>
                </a:lnTo>
                <a:lnTo>
                  <a:pt x="6386947" y="6858478"/>
                </a:lnTo>
                <a:lnTo>
                  <a:pt x="1832610" y="6858478"/>
                </a:lnTo>
                <a:lnTo>
                  <a:pt x="433167" y="6858478"/>
                </a:lnTo>
                <a:lnTo>
                  <a:pt x="0" y="6858478"/>
                </a:lnTo>
                <a:lnTo>
                  <a:pt x="0" y="478"/>
                </a:lnTo>
                <a:lnTo>
                  <a:pt x="433167" y="478"/>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Text Box 12">
            <a:extLst>
              <a:ext uri="{FF2B5EF4-FFF2-40B4-BE49-F238E27FC236}">
                <a16:creationId xmlns:a16="http://schemas.microsoft.com/office/drawing/2014/main" id="{0024B48B-8E28-4949-AFBC-43982484535C}"/>
              </a:ext>
            </a:extLst>
          </p:cNvPr>
          <p:cNvSpPr txBox="1"/>
          <p:nvPr/>
        </p:nvSpPr>
        <p:spPr>
          <a:xfrm>
            <a:off x="369732" y="1956855"/>
            <a:ext cx="3516468" cy="12074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GB" sz="1400" b="1" dirty="0" err="1">
                <a:effectLst/>
                <a:latin typeface="Calibri" panose="020F0502020204030204" pitchFamily="34" charset="0"/>
                <a:ea typeface="Times New Roman" panose="02020603050405020304" pitchFamily="18" charset="0"/>
              </a:rPr>
              <a:t>DroneWISE</a:t>
            </a:r>
            <a:r>
              <a:rPr lang="en-GB" sz="1400" b="1" dirty="0">
                <a:effectLst/>
                <a:latin typeface="Calibri" panose="020F0502020204030204" pitchFamily="34" charset="0"/>
                <a:ea typeface="Times New Roman" panose="02020603050405020304" pitchFamily="18" charset="0"/>
              </a:rPr>
              <a:t> is funded by the European Commission Internal Security Fund for Police (ISFP-2019-AG-PROTECT ISFP-AG952825)</a:t>
            </a:r>
            <a:endParaRPr lang="en-GB" sz="1400" b="1" dirty="0">
              <a:effectLst/>
              <a:latin typeface="Times New Roman" panose="02020603050405020304" pitchFamily="18" charset="0"/>
              <a:ea typeface="Times New Roman" panose="02020603050405020304" pitchFamily="18" charset="0"/>
            </a:endParaRPr>
          </a:p>
          <a:p>
            <a:pPr algn="r"/>
            <a:r>
              <a:rPr lang="en-GB" sz="750" b="1" dirty="0">
                <a:solidFill>
                  <a:srgbClr val="808080"/>
                </a:solidFill>
                <a:effectLst/>
                <a:latin typeface="Times New Roman" panose="02020603050405020304" pitchFamily="18" charset="0"/>
                <a:ea typeface="Times New Roman" panose="02020603050405020304" pitchFamily="18" charset="0"/>
                <a:cs typeface="Calibri" panose="020F0502020204030204" pitchFamily="34" charset="0"/>
              </a:rPr>
              <a:t> </a:t>
            </a:r>
            <a:endParaRPr lang="en-GB" sz="1200" dirty="0">
              <a:effectLst/>
              <a:latin typeface="Times New Roman" panose="02020603050405020304" pitchFamily="18" charset="0"/>
              <a:ea typeface="Times New Roman" panose="02020603050405020304" pitchFamily="18" charset="0"/>
            </a:endParaRPr>
          </a:p>
        </p:txBody>
      </p:sp>
      <p:sp>
        <p:nvSpPr>
          <p:cNvPr id="2" name="Rectangle 1">
            <a:extLst>
              <a:ext uri="{FF2B5EF4-FFF2-40B4-BE49-F238E27FC236}">
                <a16:creationId xmlns:a16="http://schemas.microsoft.com/office/drawing/2014/main" id="{C2D8A843-2405-A343-9487-CD0671933FC4}"/>
              </a:ext>
            </a:extLst>
          </p:cNvPr>
          <p:cNvSpPr/>
          <p:nvPr/>
        </p:nvSpPr>
        <p:spPr>
          <a:xfrm>
            <a:off x="0" y="6036124"/>
            <a:ext cx="5869782" cy="646331"/>
          </a:xfrm>
          <a:prstGeom prst="rect">
            <a:avLst/>
          </a:prstGeom>
        </p:spPr>
        <p:txBody>
          <a:bodyPr wrap="square">
            <a:spAutoFit/>
          </a:bodyPr>
          <a:lstStyle/>
          <a:p>
            <a:pPr algn="ctr"/>
            <a:r>
              <a:rPr lang="en-GB" sz="3600" b="1" dirty="0">
                <a:latin typeface="Calibri" panose="020F0502020204030204" pitchFamily="34" charset="0"/>
                <a:ea typeface="Times New Roman" panose="02020603050405020304" pitchFamily="18" charset="0"/>
              </a:rPr>
              <a:t>www.dronewise-project.eu </a:t>
            </a:r>
            <a:endParaRPr lang="en-GB" sz="3600" dirty="0">
              <a:latin typeface="Times New Roman" panose="02020603050405020304" pitchFamily="18" charset="0"/>
              <a:ea typeface="Times New Roman" panose="02020603050405020304" pitchFamily="18" charset="0"/>
            </a:endParaRPr>
          </a:p>
        </p:txBody>
      </p:sp>
      <p:pic>
        <p:nvPicPr>
          <p:cNvPr id="11" name="Picture 10" descr="Background pattern&#10;&#10;Description automatically generated">
            <a:extLst>
              <a:ext uri="{FF2B5EF4-FFF2-40B4-BE49-F238E27FC236}">
                <a16:creationId xmlns:a16="http://schemas.microsoft.com/office/drawing/2014/main" id="{219BD75A-4DAC-1649-BA34-433C8EA87381}"/>
              </a:ext>
            </a:extLst>
          </p:cNvPr>
          <p:cNvPicPr>
            <a:picLocks noChangeAspect="1"/>
          </p:cNvPicPr>
          <p:nvPr/>
        </p:nvPicPr>
        <p:blipFill>
          <a:blip r:embed="rId4"/>
          <a:stretch>
            <a:fillRect/>
          </a:stretch>
        </p:blipFill>
        <p:spPr>
          <a:xfrm>
            <a:off x="369732" y="301749"/>
            <a:ext cx="2236308" cy="1453105"/>
          </a:xfrm>
          <a:prstGeom prst="rect">
            <a:avLst/>
          </a:prstGeom>
        </p:spPr>
      </p:pic>
      <p:sp>
        <p:nvSpPr>
          <p:cNvPr id="13" name="TextBox 12">
            <a:extLst>
              <a:ext uri="{FF2B5EF4-FFF2-40B4-BE49-F238E27FC236}">
                <a16:creationId xmlns:a16="http://schemas.microsoft.com/office/drawing/2014/main" id="{81ACBCF5-9CAD-C64D-8628-0501178B63B5}"/>
              </a:ext>
            </a:extLst>
          </p:cNvPr>
          <p:cNvSpPr txBox="1"/>
          <p:nvPr/>
        </p:nvSpPr>
        <p:spPr>
          <a:xfrm>
            <a:off x="169339" y="4948323"/>
            <a:ext cx="5757409" cy="1655762"/>
          </a:xfrm>
          <a:prstGeom prst="rect">
            <a:avLst/>
          </a:prstGeom>
        </p:spPr>
        <p:txBody>
          <a:bodyPr vert="horz" lIns="91440" tIns="45720" rIns="91440" bIns="45720" rtlCol="0" anchor="b">
            <a:normAutofit fontScale="25000" lnSpcReduction="20000"/>
          </a:bodyPr>
          <a:lstStyle/>
          <a:p>
            <a:pPr>
              <a:lnSpc>
                <a:spcPct val="90000"/>
              </a:lnSpc>
              <a:spcBef>
                <a:spcPct val="0"/>
              </a:spcBef>
              <a:spcAft>
                <a:spcPts val="600"/>
              </a:spcAft>
            </a:pPr>
            <a:r>
              <a:rPr lang="en-US" sz="28800" b="1" dirty="0">
                <a:solidFill>
                  <a:srgbClr val="FFC000"/>
                </a:solidFill>
                <a:ea typeface="+mj-ea"/>
                <a:cs typeface="+mj-cs"/>
              </a:rPr>
              <a:t>DroneWISE</a:t>
            </a:r>
          </a:p>
          <a:p>
            <a:pPr>
              <a:lnSpc>
                <a:spcPct val="90000"/>
              </a:lnSpc>
              <a:spcBef>
                <a:spcPct val="0"/>
              </a:spcBef>
              <a:spcAft>
                <a:spcPts val="600"/>
              </a:spcAft>
            </a:pPr>
            <a:r>
              <a:rPr lang="en-US" sz="26400" b="1" dirty="0">
                <a:latin typeface="+mj-lt"/>
                <a:ea typeface="+mj-ea"/>
                <a:cs typeface="+mj-cs"/>
              </a:rPr>
              <a:t>Counter-UAV Training</a:t>
            </a:r>
          </a:p>
          <a:p>
            <a:pPr>
              <a:lnSpc>
                <a:spcPct val="90000"/>
              </a:lnSpc>
              <a:spcBef>
                <a:spcPct val="0"/>
              </a:spcBef>
              <a:spcAft>
                <a:spcPts val="600"/>
              </a:spcAft>
            </a:pPr>
            <a:endParaRPr lang="en-US" sz="6600" b="1" dirty="0">
              <a:latin typeface="+mj-lt"/>
              <a:ea typeface="+mj-ea"/>
              <a:cs typeface="+mj-cs"/>
            </a:endParaRPr>
          </a:p>
          <a:p>
            <a:endParaRPr lang="en-GB" sz="9600" dirty="0"/>
          </a:p>
          <a:p>
            <a:pPr>
              <a:lnSpc>
                <a:spcPct val="90000"/>
              </a:lnSpc>
              <a:spcBef>
                <a:spcPct val="0"/>
              </a:spcBef>
              <a:spcAft>
                <a:spcPts val="600"/>
              </a:spcAft>
            </a:pPr>
            <a:endParaRPr lang="en-US" sz="6600" b="1" dirty="0">
              <a:latin typeface="+mj-lt"/>
              <a:ea typeface="+mj-ea"/>
              <a:cs typeface="+mj-cs"/>
            </a:endParaRPr>
          </a:p>
        </p:txBody>
      </p:sp>
      <p:pic>
        <p:nvPicPr>
          <p:cNvPr id="15" name="Picture 14" descr="A picture containing drawing&#10;&#10;Description automatically generated">
            <a:extLst>
              <a:ext uri="{FF2B5EF4-FFF2-40B4-BE49-F238E27FC236}">
                <a16:creationId xmlns:a16="http://schemas.microsoft.com/office/drawing/2014/main" id="{889B6A8F-A4D0-ED40-A29B-7291ED9CACAD}"/>
              </a:ext>
            </a:extLst>
          </p:cNvPr>
          <p:cNvPicPr>
            <a:picLocks noChangeAspect="1"/>
          </p:cNvPicPr>
          <p:nvPr/>
        </p:nvPicPr>
        <p:blipFill>
          <a:blip r:embed="rId5"/>
          <a:stretch>
            <a:fillRect/>
          </a:stretch>
        </p:blipFill>
        <p:spPr>
          <a:xfrm>
            <a:off x="6650774" y="56157"/>
            <a:ext cx="4687195" cy="4687195"/>
          </a:xfrm>
          <a:prstGeom prst="rect">
            <a:avLst/>
          </a:prstGeom>
        </p:spPr>
      </p:pic>
      <p:sp>
        <p:nvSpPr>
          <p:cNvPr id="3" name="TextBox 2">
            <a:extLst>
              <a:ext uri="{FF2B5EF4-FFF2-40B4-BE49-F238E27FC236}">
                <a16:creationId xmlns:a16="http://schemas.microsoft.com/office/drawing/2014/main" id="{41E135D7-92B4-9A45-AAAA-F47926085E64}"/>
              </a:ext>
            </a:extLst>
          </p:cNvPr>
          <p:cNvSpPr txBox="1"/>
          <p:nvPr/>
        </p:nvSpPr>
        <p:spPr>
          <a:xfrm>
            <a:off x="7487419" y="4486658"/>
            <a:ext cx="3223608" cy="923330"/>
          </a:xfrm>
          <a:prstGeom prst="rect">
            <a:avLst/>
          </a:prstGeom>
          <a:noFill/>
        </p:spPr>
        <p:txBody>
          <a:bodyPr wrap="square" rtlCol="0">
            <a:spAutoFit/>
          </a:bodyPr>
          <a:lstStyle/>
          <a:p>
            <a:r>
              <a:rPr lang="en-US" sz="5400" b="1" dirty="0">
                <a:solidFill>
                  <a:schemeClr val="bg1">
                    <a:lumMod val="50000"/>
                    <a:lumOff val="50000"/>
                  </a:schemeClr>
                </a:solidFill>
              </a:rPr>
              <a:t>Thank You</a:t>
            </a:r>
          </a:p>
        </p:txBody>
      </p:sp>
    </p:spTree>
    <p:custDataLst>
      <p:tags r:id="rId1"/>
    </p:custDataLst>
    <p:extLst>
      <p:ext uri="{BB962C8B-B14F-4D97-AF65-F5344CB8AC3E}">
        <p14:creationId xmlns:p14="http://schemas.microsoft.com/office/powerpoint/2010/main" val="415750254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descr="A picture containing drawing&#10;&#10;Description automatically generated">
            <a:extLst>
              <a:ext uri="{FF2B5EF4-FFF2-40B4-BE49-F238E27FC236}">
                <a16:creationId xmlns:a16="http://schemas.microsoft.com/office/drawing/2014/main" id="{473C0C39-47EE-4F46-9302-4CE42CC6298E}"/>
              </a:ext>
            </a:extLst>
          </p:cNvPr>
          <p:cNvPicPr>
            <a:picLocks noChangeAspect="1"/>
          </p:cNvPicPr>
          <p:nvPr/>
        </p:nvPicPr>
        <p:blipFill rotWithShape="1">
          <a:blip r:embed="rId4"/>
          <a:srcRect t="1006" b="6108"/>
          <a:stretch/>
        </p:blipFill>
        <p:spPr>
          <a:xfrm>
            <a:off x="7057095" y="1347798"/>
            <a:ext cx="5234917" cy="4862503"/>
          </a:xfrm>
          <a:prstGeom prst="rect">
            <a:avLst/>
          </a:prstGeom>
        </p:spPr>
      </p:pic>
      <p:sp>
        <p:nvSpPr>
          <p:cNvPr id="26" name="Freeform: Shape 25">
            <a:extLst>
              <a:ext uri="{FF2B5EF4-FFF2-40B4-BE49-F238E27FC236}">
                <a16:creationId xmlns:a16="http://schemas.microsoft.com/office/drawing/2014/main" id="{16EA23B6-4B44-4D76-87BA-D81CE35EDB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8896786" cy="6858478"/>
          </a:xfrm>
          <a:custGeom>
            <a:avLst/>
            <a:gdLst>
              <a:gd name="connsiteX0" fmla="*/ 1472231 w 8896786"/>
              <a:gd name="connsiteY0" fmla="*/ 6858478 h 6858478"/>
              <a:gd name="connsiteX1" fmla="*/ 8896786 w 8896786"/>
              <a:gd name="connsiteY1" fmla="*/ 6858478 h 6858478"/>
              <a:gd name="connsiteX2" fmla="*/ 5720411 w 8896786"/>
              <a:gd name="connsiteY2" fmla="*/ 0 h 6858478"/>
              <a:gd name="connsiteX3" fmla="*/ 5714834 w 8896786"/>
              <a:gd name="connsiteY3" fmla="*/ 0 h 6858478"/>
              <a:gd name="connsiteX4" fmla="*/ 4648606 w 8896786"/>
              <a:gd name="connsiteY4" fmla="*/ 0 h 6858478"/>
              <a:gd name="connsiteX5" fmla="*/ 0 w 8896786"/>
              <a:gd name="connsiteY5" fmla="*/ 0 h 6858478"/>
              <a:gd name="connsiteX6" fmla="*/ 0 w 8896786"/>
              <a:gd name="connsiteY6" fmla="*/ 6857915 h 6858478"/>
              <a:gd name="connsiteX7" fmla="*/ 1472491 w 8896786"/>
              <a:gd name="connsiteY7" fmla="*/ 6857915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6786" h="6858478">
                <a:moveTo>
                  <a:pt x="1472231" y="6858478"/>
                </a:moveTo>
                <a:lnTo>
                  <a:pt x="8896786" y="6858478"/>
                </a:lnTo>
                <a:lnTo>
                  <a:pt x="5720411" y="0"/>
                </a:lnTo>
                <a:lnTo>
                  <a:pt x="5714834" y="0"/>
                </a:lnTo>
                <a:lnTo>
                  <a:pt x="4648606" y="0"/>
                </a:lnTo>
                <a:lnTo>
                  <a:pt x="0" y="0"/>
                </a:lnTo>
                <a:lnTo>
                  <a:pt x="0" y="6857915"/>
                </a:lnTo>
                <a:lnTo>
                  <a:pt x="1472491" y="6857915"/>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2EEEAE0B-25B7-437B-B834-B70A93541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9"/>
            <a:ext cx="8096249" cy="6858479"/>
          </a:xfrm>
          <a:custGeom>
            <a:avLst/>
            <a:gdLst>
              <a:gd name="connsiteX0" fmla="*/ 0 w 8096249"/>
              <a:gd name="connsiteY0" fmla="*/ 6858479 h 6858479"/>
              <a:gd name="connsiteX1" fmla="*/ 2130297 w 8096249"/>
              <a:gd name="connsiteY1" fmla="*/ 6858479 h 6858479"/>
              <a:gd name="connsiteX2" fmla="*/ 2130297 w 8096249"/>
              <a:gd name="connsiteY2" fmla="*/ 6858478 h 6858479"/>
              <a:gd name="connsiteX3" fmla="*/ 8096249 w 8096249"/>
              <a:gd name="connsiteY3" fmla="*/ 6858478 h 6858479"/>
              <a:gd name="connsiteX4" fmla="*/ 4919874 w 8096249"/>
              <a:gd name="connsiteY4" fmla="*/ 0 h 6858479"/>
              <a:gd name="connsiteX5" fmla="*/ 4914297 w 8096249"/>
              <a:gd name="connsiteY5" fmla="*/ 0 h 6858479"/>
              <a:gd name="connsiteX6" fmla="*/ 3848069 w 8096249"/>
              <a:gd name="connsiteY6" fmla="*/ 0 h 6858479"/>
              <a:gd name="connsiteX7" fmla="*/ 18197 w 8096249"/>
              <a:gd name="connsiteY7" fmla="*/ 0 h 6858479"/>
              <a:gd name="connsiteX8" fmla="*/ 18197 w 8096249"/>
              <a:gd name="connsiteY8" fmla="*/ 479 h 6858479"/>
              <a:gd name="connsiteX9" fmla="*/ 0 w 8096249"/>
              <a:gd name="connsiteY9" fmla="*/ 479 h 685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49" h="6858479">
                <a:moveTo>
                  <a:pt x="0" y="6858479"/>
                </a:moveTo>
                <a:lnTo>
                  <a:pt x="2130297" y="6858479"/>
                </a:lnTo>
                <a:lnTo>
                  <a:pt x="2130297" y="6858478"/>
                </a:lnTo>
                <a:lnTo>
                  <a:pt x="8096249" y="6858478"/>
                </a:lnTo>
                <a:lnTo>
                  <a:pt x="4919874" y="0"/>
                </a:lnTo>
                <a:lnTo>
                  <a:pt x="4914297" y="0"/>
                </a:lnTo>
                <a:lnTo>
                  <a:pt x="3848069" y="0"/>
                </a:lnTo>
                <a:lnTo>
                  <a:pt x="18197" y="0"/>
                </a:lnTo>
                <a:lnTo>
                  <a:pt x="18197" y="479"/>
                </a:lnTo>
                <a:lnTo>
                  <a:pt x="0"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8677E26-2695-0543-9714-E4D54A573CB6}"/>
              </a:ext>
            </a:extLst>
          </p:cNvPr>
          <p:cNvSpPr/>
          <p:nvPr/>
        </p:nvSpPr>
        <p:spPr>
          <a:xfrm>
            <a:off x="559527" y="1631397"/>
            <a:ext cx="5291327" cy="4154361"/>
          </a:xfrm>
          <a:prstGeom prst="rect">
            <a:avLst/>
          </a:prstGeom>
        </p:spPr>
        <p:txBody>
          <a:bodyPr vert="horz" lIns="91440" tIns="45720" rIns="91440" bIns="45720" rtlCol="0">
            <a:normAutofit/>
          </a:bodyPr>
          <a:lstStyle/>
          <a:p>
            <a:pPr>
              <a:lnSpc>
                <a:spcPct val="90000"/>
              </a:lnSpc>
              <a:spcAft>
                <a:spcPts val="600"/>
              </a:spcAft>
            </a:pPr>
            <a:endParaRPr lang="en-US" sz="2000" dirty="0"/>
          </a:p>
        </p:txBody>
      </p:sp>
      <p:sp>
        <p:nvSpPr>
          <p:cNvPr id="6" name="Rectangle 5">
            <a:extLst>
              <a:ext uri="{FF2B5EF4-FFF2-40B4-BE49-F238E27FC236}">
                <a16:creationId xmlns:a16="http://schemas.microsoft.com/office/drawing/2014/main" id="{EFB26F85-CF02-1049-9DBA-0B4C7804E075}"/>
              </a:ext>
            </a:extLst>
          </p:cNvPr>
          <p:cNvSpPr/>
          <p:nvPr/>
        </p:nvSpPr>
        <p:spPr>
          <a:xfrm>
            <a:off x="559527" y="791115"/>
            <a:ext cx="5465717" cy="5275290"/>
          </a:xfrm>
          <a:prstGeom prst="rect">
            <a:avLst/>
          </a:prstGeom>
        </p:spPr>
        <p:txBody>
          <a:bodyPr wrap="square">
            <a:spAutoFit/>
          </a:bodyPr>
          <a:lstStyle/>
          <a:p>
            <a:pPr>
              <a:lnSpc>
                <a:spcPct val="90000"/>
              </a:lnSpc>
              <a:spcAft>
                <a:spcPts val="600"/>
              </a:spcAft>
            </a:pPr>
            <a:r>
              <a:rPr lang="en-US" sz="7200" b="1" dirty="0">
                <a:solidFill>
                  <a:srgbClr val="FFC000"/>
                </a:solidFill>
              </a:rPr>
              <a:t>Module 1: </a:t>
            </a:r>
            <a:endParaRPr lang="en-GB" sz="7200" b="1" dirty="0">
              <a:solidFill>
                <a:srgbClr val="FFC000"/>
              </a:solidFill>
            </a:endParaRPr>
          </a:p>
          <a:p>
            <a:pPr>
              <a:lnSpc>
                <a:spcPct val="90000"/>
              </a:lnSpc>
              <a:spcAft>
                <a:spcPts val="600"/>
              </a:spcAft>
            </a:pPr>
            <a:r>
              <a:rPr lang="en-GB" sz="6000" b="1" dirty="0">
                <a:latin typeface="+mj-lt"/>
              </a:rPr>
              <a:t>An introduction to DroneWISE Counter-UAV Training</a:t>
            </a:r>
          </a:p>
          <a:p>
            <a:pPr>
              <a:lnSpc>
                <a:spcPct val="90000"/>
              </a:lnSpc>
              <a:spcAft>
                <a:spcPts val="600"/>
              </a:spcAft>
            </a:pPr>
            <a:endParaRPr lang="en-GB" sz="1200" b="1" dirty="0">
              <a:latin typeface="+mj-lt"/>
            </a:endParaRPr>
          </a:p>
          <a:p>
            <a:pPr>
              <a:lnSpc>
                <a:spcPct val="90000"/>
              </a:lnSpc>
              <a:spcAft>
                <a:spcPts val="600"/>
              </a:spcAft>
            </a:pPr>
            <a:endParaRPr lang="en-GB" sz="1400" b="1" dirty="0">
              <a:latin typeface="+mj-lt"/>
            </a:endParaRPr>
          </a:p>
          <a:p>
            <a:pPr>
              <a:lnSpc>
                <a:spcPct val="90000"/>
              </a:lnSpc>
              <a:spcAft>
                <a:spcPts val="600"/>
              </a:spcAft>
            </a:pPr>
            <a:r>
              <a:rPr lang="en-GB" sz="1400" b="1" dirty="0">
                <a:latin typeface="+mj-lt"/>
              </a:rPr>
              <a:t>[March 2021 – Version 1]</a:t>
            </a:r>
          </a:p>
        </p:txBody>
      </p:sp>
    </p:spTree>
    <p:custDataLst>
      <p:tags r:id="rId1"/>
    </p:custDataLst>
    <p:extLst>
      <p:ext uri="{BB962C8B-B14F-4D97-AF65-F5344CB8AC3E}">
        <p14:creationId xmlns:p14="http://schemas.microsoft.com/office/powerpoint/2010/main" val="415060781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EB82C0B-AFEE-9B4F-8A33-9CAFC8846015}"/>
              </a:ext>
            </a:extLst>
          </p:cNvPr>
          <p:cNvPicPr>
            <a:picLocks noChangeAspect="1"/>
          </p:cNvPicPr>
          <p:nvPr/>
        </p:nvPicPr>
        <p:blipFill rotWithShape="1">
          <a:blip r:embed="rId4"/>
          <a:srcRect t="13982" r="9089" b="14095"/>
          <a:stretch/>
        </p:blipFill>
        <p:spPr>
          <a:xfrm>
            <a:off x="6238705" y="10"/>
            <a:ext cx="8668512" cy="6857990"/>
          </a:xfrm>
          <a:prstGeom prst="rect">
            <a:avLst/>
          </a:prstGeom>
        </p:spPr>
      </p:pic>
      <p:sp>
        <p:nvSpPr>
          <p:cNvPr id="5" name="TextBox 4">
            <a:extLst>
              <a:ext uri="{FF2B5EF4-FFF2-40B4-BE49-F238E27FC236}">
                <a16:creationId xmlns:a16="http://schemas.microsoft.com/office/drawing/2014/main" id="{826FED98-BA4F-9043-AFAD-4FA9D5E62FC5}"/>
              </a:ext>
            </a:extLst>
          </p:cNvPr>
          <p:cNvSpPr txBox="1"/>
          <p:nvPr/>
        </p:nvSpPr>
        <p:spPr>
          <a:xfrm>
            <a:off x="402186" y="378399"/>
            <a:ext cx="7038593" cy="5771241"/>
          </a:xfrm>
          <a:prstGeom prst="rect">
            <a:avLst/>
          </a:prstGeom>
        </p:spPr>
        <p:txBody>
          <a:bodyPr vert="horz" lIns="91440" tIns="45720" rIns="91440" bIns="45720" rtlCol="0" anchor="t">
            <a:normAutofit fontScale="77500" lnSpcReduction="20000"/>
          </a:bodyPr>
          <a:lstStyle/>
          <a:p>
            <a:pPr>
              <a:lnSpc>
                <a:spcPct val="90000"/>
              </a:lnSpc>
              <a:spcAft>
                <a:spcPts val="600"/>
              </a:spcAft>
            </a:pPr>
            <a:r>
              <a:rPr lang="en-US" sz="3200" b="1" u="sng" dirty="0">
                <a:solidFill>
                  <a:schemeClr val="accent1">
                    <a:lumMod val="50000"/>
                  </a:schemeClr>
                </a:solidFill>
              </a:rPr>
              <a:t>DroneWISE Trainer guidance</a:t>
            </a:r>
            <a:r>
              <a:rPr lang="en-US" sz="3200" b="1" dirty="0">
                <a:solidFill>
                  <a:schemeClr val="accent1">
                    <a:lumMod val="50000"/>
                  </a:schemeClr>
                </a:solidFill>
              </a:rPr>
              <a:t>:</a:t>
            </a:r>
          </a:p>
          <a:p>
            <a:pPr>
              <a:lnSpc>
                <a:spcPct val="90000"/>
              </a:lnSpc>
              <a:spcAft>
                <a:spcPts val="600"/>
              </a:spcAft>
            </a:pP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en-US" sz="2400" b="1" dirty="0">
                <a:solidFill>
                  <a:schemeClr val="accent1">
                    <a:lumMod val="50000"/>
                  </a:schemeClr>
                </a:solidFill>
              </a:rPr>
              <a:t>The content for this module can be selected and </a:t>
            </a:r>
            <a:r>
              <a:rPr lang="en-US" sz="2400" b="1" dirty="0" err="1">
                <a:solidFill>
                  <a:schemeClr val="accent1">
                    <a:lumMod val="50000"/>
                  </a:schemeClr>
                </a:solidFill>
              </a:rPr>
              <a:t>localised</a:t>
            </a:r>
            <a:r>
              <a:rPr lang="en-US" sz="2400" b="1" dirty="0">
                <a:solidFill>
                  <a:schemeClr val="accent1">
                    <a:lumMod val="50000"/>
                  </a:schemeClr>
                </a:solidFill>
              </a:rPr>
              <a:t> from the research evidence collated and presented in </a:t>
            </a:r>
            <a:r>
              <a:rPr lang="en-GB" sz="2400" b="1" i="1" dirty="0">
                <a:solidFill>
                  <a:schemeClr val="accent1">
                    <a:lumMod val="50000"/>
                  </a:schemeClr>
                </a:solidFill>
              </a:rPr>
              <a:t>D3.1 – Counter-UAV Training Framework 2</a:t>
            </a:r>
            <a:r>
              <a:rPr lang="en-GB" sz="2400" b="1" i="1" baseline="30000" dirty="0">
                <a:solidFill>
                  <a:schemeClr val="accent1">
                    <a:lumMod val="50000"/>
                  </a:schemeClr>
                </a:solidFill>
              </a:rPr>
              <a:t>nd</a:t>
            </a:r>
            <a:r>
              <a:rPr lang="en-GB" sz="2400" b="1" i="1" dirty="0">
                <a:solidFill>
                  <a:schemeClr val="accent1">
                    <a:lumMod val="50000"/>
                  </a:schemeClr>
                </a:solidFill>
              </a:rPr>
              <a:t> Draft.</a:t>
            </a:r>
          </a:p>
          <a:p>
            <a:pPr lvl="0" algn="just"/>
            <a:endParaRPr lang="en-GB" sz="2400" dirty="0">
              <a:solidFill>
                <a:schemeClr val="accent1">
                  <a:lumMod val="50000"/>
                </a:schemeClr>
              </a:solidFill>
            </a:endParaRPr>
          </a:p>
          <a:p>
            <a:pPr marL="285750" lvl="0" indent="-285750" algn="just">
              <a:buFont typeface="Arial" panose="020B0604020202020204" pitchFamily="34" charset="0"/>
              <a:buChar char="•"/>
            </a:pPr>
            <a:r>
              <a:rPr lang="en-US" sz="2400" dirty="0">
                <a:solidFill>
                  <a:schemeClr val="accent1">
                    <a:lumMod val="50000"/>
                  </a:schemeClr>
                </a:solidFill>
              </a:rPr>
              <a:t>The aim of Module 1 is to provide an introduction and overview of the DroneWISE Counter-UAV Training </a:t>
            </a:r>
            <a:r>
              <a:rPr lang="en-US" sz="2400" dirty="0" err="1">
                <a:solidFill>
                  <a:schemeClr val="accent1">
                    <a:lumMod val="50000"/>
                  </a:schemeClr>
                </a:solidFill>
              </a:rPr>
              <a:t>programme</a:t>
            </a:r>
            <a:r>
              <a:rPr lang="en-US" sz="2400" dirty="0">
                <a:solidFill>
                  <a:schemeClr val="accent1">
                    <a:lumMod val="50000"/>
                  </a:schemeClr>
                </a:solidFill>
              </a:rPr>
              <a:t> and is recommended to be delivered as part of the opening and introduction to any course delivery.</a:t>
            </a:r>
          </a:p>
          <a:p>
            <a:pPr marL="285750" lvl="0" indent="-285750" algn="just">
              <a:buFont typeface="Arial" panose="020B0604020202020204" pitchFamily="34" charset="0"/>
              <a:buChar char="•"/>
            </a:pPr>
            <a:endParaRPr lang="en-GB" sz="2400" dirty="0">
              <a:solidFill>
                <a:schemeClr val="accent1">
                  <a:lumMod val="50000"/>
                </a:schemeClr>
              </a:solidFill>
            </a:endParaRPr>
          </a:p>
          <a:p>
            <a:pPr marL="285750" lvl="0" indent="-285750" algn="just">
              <a:buFont typeface="Arial" panose="020B0604020202020204" pitchFamily="34" charset="0"/>
              <a:buChar char="•"/>
            </a:pPr>
            <a:r>
              <a:rPr lang="en-US" sz="2400" dirty="0">
                <a:solidFill>
                  <a:schemeClr val="accent1">
                    <a:lumMod val="50000"/>
                  </a:schemeClr>
                </a:solidFill>
              </a:rPr>
              <a:t>Module 1 provides the perfect opportunity for the </a:t>
            </a:r>
            <a:r>
              <a:rPr lang="en-US" sz="2400" i="1" dirty="0">
                <a:solidFill>
                  <a:schemeClr val="accent1">
                    <a:lumMod val="50000"/>
                  </a:schemeClr>
                </a:solidFill>
              </a:rPr>
              <a:t>Trainer</a:t>
            </a:r>
            <a:r>
              <a:rPr lang="en-US" sz="2400" dirty="0">
                <a:solidFill>
                  <a:schemeClr val="accent1">
                    <a:lumMod val="50000"/>
                  </a:schemeClr>
                </a:solidFill>
              </a:rPr>
              <a:t> to introduce themselves and the first-responder agency students to each other, ensuring the knowledge and expertise of each student is captured, allowing the </a:t>
            </a:r>
            <a:r>
              <a:rPr lang="en-GB" sz="2400" dirty="0">
                <a:solidFill>
                  <a:schemeClr val="accent1">
                    <a:lumMod val="50000"/>
                  </a:schemeClr>
                </a:solidFill>
              </a:rPr>
              <a:t>appropriate level of training delivery is selected which best meets their needs and requirements.</a:t>
            </a:r>
          </a:p>
          <a:p>
            <a:pPr marL="285750" lvl="0" indent="-285750" algn="just">
              <a:buFont typeface="Arial" panose="020B0604020202020204" pitchFamily="34" charset="0"/>
              <a:buChar char="•"/>
            </a:pPr>
            <a:endParaRPr lang="en-GB" sz="2400" dirty="0">
              <a:solidFill>
                <a:schemeClr val="accent1">
                  <a:lumMod val="50000"/>
                </a:schemeClr>
              </a:solidFill>
            </a:endParaRPr>
          </a:p>
          <a:p>
            <a:pPr marL="285750" lvl="0" indent="-285750" algn="just">
              <a:buFont typeface="Arial" panose="020B0604020202020204" pitchFamily="34" charset="0"/>
              <a:buChar char="•"/>
            </a:pPr>
            <a:r>
              <a:rPr lang="en-US" sz="2400" dirty="0">
                <a:solidFill>
                  <a:schemeClr val="accent1">
                    <a:lumMod val="50000"/>
                  </a:schemeClr>
                </a:solidFill>
              </a:rPr>
              <a:t>All </a:t>
            </a:r>
            <a:r>
              <a:rPr lang="en-US" sz="2400" i="1" dirty="0">
                <a:solidFill>
                  <a:schemeClr val="accent1">
                    <a:lumMod val="50000"/>
                  </a:schemeClr>
                </a:solidFill>
              </a:rPr>
              <a:t>Trainers</a:t>
            </a:r>
            <a:r>
              <a:rPr lang="en-US" sz="2400" dirty="0">
                <a:solidFill>
                  <a:schemeClr val="accent1">
                    <a:lumMod val="50000"/>
                  </a:schemeClr>
                </a:solidFill>
              </a:rPr>
              <a:t> should </a:t>
            </a:r>
            <a:r>
              <a:rPr lang="en-US" sz="2400" dirty="0" err="1">
                <a:solidFill>
                  <a:schemeClr val="accent1">
                    <a:lumMod val="50000"/>
                  </a:schemeClr>
                </a:solidFill>
              </a:rPr>
              <a:t>localise</a:t>
            </a:r>
            <a:r>
              <a:rPr lang="en-US" sz="2400" dirty="0">
                <a:solidFill>
                  <a:schemeClr val="accent1">
                    <a:lumMod val="50000"/>
                  </a:schemeClr>
                </a:solidFill>
              </a:rPr>
              <a:t> Module 1 as appropriate, which may include the introductions of guest speakers, and which provides an opportunity to present relevant administration issues for training delivery such as health and safety, breaks, access to facilities and other general instructions for students attending the training. </a:t>
            </a:r>
            <a:endParaRPr lang="en-GB" sz="2400" dirty="0">
              <a:solidFill>
                <a:schemeClr val="accent1">
                  <a:lumMod val="50000"/>
                </a:schemeClr>
              </a:solidFill>
            </a:endParaRPr>
          </a:p>
          <a:p>
            <a:pPr>
              <a:lnSpc>
                <a:spcPct val="90000"/>
              </a:lnSpc>
              <a:spcAft>
                <a:spcPts val="600"/>
              </a:spcAft>
            </a:pPr>
            <a:endParaRPr lang="en-US" sz="3200" b="1" dirty="0">
              <a:solidFill>
                <a:schemeClr val="accent1">
                  <a:lumMod val="50000"/>
                </a:schemeClr>
              </a:solidFill>
            </a:endParaRPr>
          </a:p>
          <a:p>
            <a:pPr>
              <a:lnSpc>
                <a:spcPct val="90000"/>
              </a:lnSpc>
              <a:spcAft>
                <a:spcPts val="600"/>
              </a:spcAft>
            </a:pPr>
            <a:endParaRPr lang="en-US" sz="3200" b="1" dirty="0">
              <a:solidFill>
                <a:schemeClr val="accent1">
                  <a:lumMod val="50000"/>
                </a:schemeClr>
              </a:solidFill>
            </a:endParaRPr>
          </a:p>
          <a:p>
            <a:pPr>
              <a:lnSpc>
                <a:spcPct val="90000"/>
              </a:lnSpc>
              <a:spcAft>
                <a:spcPts val="600"/>
              </a:spcAft>
            </a:pPr>
            <a:endParaRPr lang="en-US" sz="2800" dirty="0">
              <a:solidFill>
                <a:schemeClr val="accent1">
                  <a:lumMod val="50000"/>
                </a:schemeClr>
              </a:solidFill>
            </a:endParaRPr>
          </a:p>
          <a:p>
            <a:pPr>
              <a:lnSpc>
                <a:spcPct val="90000"/>
              </a:lnSpc>
              <a:spcAft>
                <a:spcPts val="600"/>
              </a:spcAft>
            </a:pPr>
            <a:endParaRPr lang="en-US" sz="900" dirty="0"/>
          </a:p>
        </p:txBody>
      </p:sp>
    </p:spTree>
    <p:custDataLst>
      <p:tags r:id="rId1"/>
    </p:custDataLst>
    <p:extLst>
      <p:ext uri="{BB962C8B-B14F-4D97-AF65-F5344CB8AC3E}">
        <p14:creationId xmlns:p14="http://schemas.microsoft.com/office/powerpoint/2010/main" val="2307493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EB82C0B-AFEE-9B4F-8A33-9CAFC8846015}"/>
              </a:ext>
            </a:extLst>
          </p:cNvPr>
          <p:cNvPicPr>
            <a:picLocks noChangeAspect="1"/>
          </p:cNvPicPr>
          <p:nvPr/>
        </p:nvPicPr>
        <p:blipFill rotWithShape="1">
          <a:blip r:embed="rId4"/>
          <a:srcRect t="13982" r="9089" b="14095"/>
          <a:stretch/>
        </p:blipFill>
        <p:spPr>
          <a:xfrm>
            <a:off x="6238705" y="10"/>
            <a:ext cx="8668512" cy="6857990"/>
          </a:xfrm>
          <a:prstGeom prst="rect">
            <a:avLst/>
          </a:prstGeom>
        </p:spPr>
      </p:pic>
      <p:sp>
        <p:nvSpPr>
          <p:cNvPr id="5" name="TextBox 4">
            <a:extLst>
              <a:ext uri="{FF2B5EF4-FFF2-40B4-BE49-F238E27FC236}">
                <a16:creationId xmlns:a16="http://schemas.microsoft.com/office/drawing/2014/main" id="{826FED98-BA4F-9043-AFAD-4FA9D5E62FC5}"/>
              </a:ext>
            </a:extLst>
          </p:cNvPr>
          <p:cNvSpPr txBox="1"/>
          <p:nvPr/>
        </p:nvSpPr>
        <p:spPr>
          <a:xfrm>
            <a:off x="402186" y="543379"/>
            <a:ext cx="7038593" cy="5771241"/>
          </a:xfrm>
          <a:prstGeom prst="rect">
            <a:avLst/>
          </a:prstGeom>
        </p:spPr>
        <p:txBody>
          <a:bodyPr vert="horz" lIns="91440" tIns="45720" rIns="91440" bIns="45720" rtlCol="0" anchor="t">
            <a:normAutofit fontScale="77500" lnSpcReduction="20000"/>
          </a:bodyPr>
          <a:lstStyle/>
          <a:p>
            <a:pPr>
              <a:lnSpc>
                <a:spcPct val="90000"/>
              </a:lnSpc>
              <a:spcAft>
                <a:spcPts val="600"/>
              </a:spcAft>
            </a:pPr>
            <a:r>
              <a:rPr lang="en-US" sz="3200" b="1" u="sng" dirty="0">
                <a:solidFill>
                  <a:schemeClr val="accent1">
                    <a:lumMod val="50000"/>
                  </a:schemeClr>
                </a:solidFill>
              </a:rPr>
              <a:t>DroneWISE Trainer guidance</a:t>
            </a:r>
            <a:r>
              <a:rPr lang="en-US" sz="3200" b="1" dirty="0">
                <a:solidFill>
                  <a:schemeClr val="accent1">
                    <a:lumMod val="50000"/>
                  </a:schemeClr>
                </a:solidFill>
              </a:rPr>
              <a:t>:</a:t>
            </a:r>
          </a:p>
          <a:p>
            <a:pPr>
              <a:lnSpc>
                <a:spcPct val="90000"/>
              </a:lnSpc>
              <a:spcAft>
                <a:spcPts val="600"/>
              </a:spcAft>
            </a:pP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400" i="1" dirty="0">
                <a:solidFill>
                  <a:schemeClr val="accent1">
                    <a:lumMod val="50000"/>
                  </a:schemeClr>
                </a:solidFill>
              </a:rPr>
              <a:t>Trainers </a:t>
            </a:r>
            <a:r>
              <a:rPr lang="en-US" sz="2400" dirty="0">
                <a:solidFill>
                  <a:schemeClr val="accent1">
                    <a:lumMod val="50000"/>
                  </a:schemeClr>
                </a:solidFill>
              </a:rPr>
              <a:t>are also encouraged during Module 1 to include an introduction to the wider DroneWISE project, and the research undertaken by project partners, which has been used to inform the training </a:t>
            </a:r>
            <a:r>
              <a:rPr lang="en-US" sz="2400" dirty="0" err="1">
                <a:solidFill>
                  <a:schemeClr val="accent1">
                    <a:lumMod val="50000"/>
                  </a:schemeClr>
                </a:solidFill>
              </a:rPr>
              <a:t>programme</a:t>
            </a:r>
            <a:r>
              <a:rPr lang="en-US" sz="2400" dirty="0">
                <a:solidFill>
                  <a:schemeClr val="accent1">
                    <a:lumMod val="50000"/>
                  </a:schemeClr>
                </a:solidFill>
              </a:rPr>
              <a:t> modules. </a:t>
            </a:r>
          </a:p>
          <a:p>
            <a:pPr lvl="0"/>
            <a:endParaRPr lang="en-GB" sz="1200" dirty="0">
              <a:solidFill>
                <a:schemeClr val="accent1">
                  <a:lumMod val="50000"/>
                </a:schemeClr>
              </a:solidFill>
            </a:endParaRPr>
          </a:p>
          <a:p>
            <a:pPr marL="285750" lvl="0" indent="-285750">
              <a:buFont typeface="Arial" panose="020B0604020202020204" pitchFamily="34" charset="0"/>
              <a:buChar char="•"/>
            </a:pPr>
            <a:r>
              <a:rPr lang="en-US" sz="2400" dirty="0">
                <a:solidFill>
                  <a:schemeClr val="accent1">
                    <a:lumMod val="50000"/>
                  </a:schemeClr>
                </a:solidFill>
              </a:rPr>
              <a:t>It is best practice during Module 1 to draw students’ attention to the DroneWISE website for further reading of completed deliverables which will support their learning during and after the training, as well as signposting students to further reading and accessible and authoritative publications, papers, websites, articles and reports which will support and inform their learning on the training </a:t>
            </a:r>
            <a:r>
              <a:rPr lang="en-US" sz="2400" dirty="0" err="1">
                <a:solidFill>
                  <a:schemeClr val="accent1">
                    <a:lumMod val="50000"/>
                  </a:schemeClr>
                </a:solidFill>
              </a:rPr>
              <a:t>programme</a:t>
            </a:r>
            <a:r>
              <a:rPr lang="en-US" sz="2400" dirty="0">
                <a:solidFill>
                  <a:schemeClr val="accent1">
                    <a:lumMod val="50000"/>
                  </a:schemeClr>
                </a:solidFill>
              </a:rPr>
              <a:t>.</a:t>
            </a:r>
          </a:p>
          <a:p>
            <a:pPr marL="285750" lvl="0" indent="-285750">
              <a:buFont typeface="Arial" panose="020B0604020202020204" pitchFamily="34" charset="0"/>
              <a:buChar char="•"/>
            </a:pPr>
            <a:endParaRPr lang="en-GB" sz="1200" dirty="0">
              <a:solidFill>
                <a:schemeClr val="accent1">
                  <a:lumMod val="50000"/>
                </a:schemeClr>
              </a:solidFill>
            </a:endParaRPr>
          </a:p>
          <a:p>
            <a:pPr marL="285750" lvl="0" indent="-285750">
              <a:buFont typeface="Arial" panose="020B0604020202020204" pitchFamily="34" charset="0"/>
              <a:buChar char="•"/>
            </a:pPr>
            <a:r>
              <a:rPr lang="en-GB" sz="2400" dirty="0">
                <a:solidFill>
                  <a:schemeClr val="accent1">
                    <a:lumMod val="50000"/>
                  </a:schemeClr>
                </a:solidFill>
              </a:rPr>
              <a:t>The delivery of Module 1 provides an opportunity for the </a:t>
            </a:r>
            <a:r>
              <a:rPr lang="en-GB" sz="2400" i="1" dirty="0">
                <a:solidFill>
                  <a:schemeClr val="accent1">
                    <a:lumMod val="50000"/>
                  </a:schemeClr>
                </a:solidFill>
              </a:rPr>
              <a:t>Trainer</a:t>
            </a:r>
            <a:r>
              <a:rPr lang="en-GB" sz="2400" dirty="0">
                <a:solidFill>
                  <a:schemeClr val="accent1">
                    <a:lumMod val="50000"/>
                  </a:schemeClr>
                </a:solidFill>
              </a:rPr>
              <a:t> to open a group discussion with students about what they already know about drone and counter-drone related issues, as well as assessing and confirming their expectations of attending and completing the training programme.</a:t>
            </a:r>
          </a:p>
          <a:p>
            <a:pPr marL="285750" lvl="0" indent="-285750">
              <a:buFont typeface="Arial" panose="020B0604020202020204" pitchFamily="34" charset="0"/>
              <a:buChar char="•"/>
            </a:pPr>
            <a:endParaRPr lang="en-GB" sz="1200" dirty="0">
              <a:solidFill>
                <a:schemeClr val="accent1">
                  <a:lumMod val="50000"/>
                </a:schemeClr>
              </a:solidFill>
            </a:endParaRPr>
          </a:p>
          <a:p>
            <a:pPr marL="285750" indent="-285750">
              <a:buFont typeface="Arial" panose="020B0604020202020204" pitchFamily="34" charset="0"/>
              <a:buChar char="•"/>
            </a:pPr>
            <a:r>
              <a:rPr lang="en-GB" sz="2400" dirty="0">
                <a:solidFill>
                  <a:schemeClr val="accent1">
                    <a:lumMod val="50000"/>
                  </a:schemeClr>
                </a:solidFill>
              </a:rPr>
              <a:t>The purpose of Module 1 is to ensure all students are welcomed to the training programme, have an understanding what will be delivered and are ready to participate, learn and contribute. </a:t>
            </a:r>
            <a:endParaRPr lang="en-US" sz="2400" b="1" dirty="0">
              <a:solidFill>
                <a:schemeClr val="accent1">
                  <a:lumMod val="50000"/>
                </a:schemeClr>
              </a:solidFill>
            </a:endParaRPr>
          </a:p>
          <a:p>
            <a:pPr>
              <a:lnSpc>
                <a:spcPct val="90000"/>
              </a:lnSpc>
              <a:spcAft>
                <a:spcPts val="600"/>
              </a:spcAft>
            </a:pPr>
            <a:endParaRPr lang="en-US" sz="3200" b="1" dirty="0">
              <a:solidFill>
                <a:schemeClr val="accent1">
                  <a:lumMod val="50000"/>
                </a:schemeClr>
              </a:solidFill>
            </a:endParaRPr>
          </a:p>
          <a:p>
            <a:pPr>
              <a:lnSpc>
                <a:spcPct val="90000"/>
              </a:lnSpc>
              <a:spcAft>
                <a:spcPts val="600"/>
              </a:spcAft>
            </a:pPr>
            <a:endParaRPr lang="en-US" sz="2800" dirty="0">
              <a:solidFill>
                <a:schemeClr val="accent1">
                  <a:lumMod val="50000"/>
                </a:schemeClr>
              </a:solidFill>
            </a:endParaRPr>
          </a:p>
          <a:p>
            <a:pPr>
              <a:lnSpc>
                <a:spcPct val="90000"/>
              </a:lnSpc>
              <a:spcAft>
                <a:spcPts val="600"/>
              </a:spcAft>
            </a:pPr>
            <a:endParaRPr lang="en-US" sz="900" dirty="0"/>
          </a:p>
        </p:txBody>
      </p:sp>
    </p:spTree>
    <p:custDataLst>
      <p:tags r:id="rId1"/>
    </p:custDataLst>
    <p:extLst>
      <p:ext uri="{BB962C8B-B14F-4D97-AF65-F5344CB8AC3E}">
        <p14:creationId xmlns:p14="http://schemas.microsoft.com/office/powerpoint/2010/main" val="2785215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EB82C0B-AFEE-9B4F-8A33-9CAFC8846015}"/>
              </a:ext>
            </a:extLst>
          </p:cNvPr>
          <p:cNvPicPr>
            <a:picLocks noChangeAspect="1"/>
          </p:cNvPicPr>
          <p:nvPr/>
        </p:nvPicPr>
        <p:blipFill rotWithShape="1">
          <a:blip r:embed="rId4"/>
          <a:srcRect t="13982" r="9089" b="14095"/>
          <a:stretch/>
        </p:blipFill>
        <p:spPr>
          <a:xfrm>
            <a:off x="6238705" y="10"/>
            <a:ext cx="8668512" cy="6857990"/>
          </a:xfrm>
          <a:prstGeom prst="rect">
            <a:avLst/>
          </a:prstGeom>
        </p:spPr>
      </p:pic>
      <p:sp>
        <p:nvSpPr>
          <p:cNvPr id="6" name="Rectangle 5">
            <a:extLst>
              <a:ext uri="{FF2B5EF4-FFF2-40B4-BE49-F238E27FC236}">
                <a16:creationId xmlns:a16="http://schemas.microsoft.com/office/drawing/2014/main" id="{ADE1831F-7FF7-D346-90D8-8ABEDAC418CE}"/>
              </a:ext>
            </a:extLst>
          </p:cNvPr>
          <p:cNvSpPr/>
          <p:nvPr/>
        </p:nvSpPr>
        <p:spPr>
          <a:xfrm>
            <a:off x="424815" y="480447"/>
            <a:ext cx="3542751" cy="2200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569C984-9B6C-1844-ADDF-7AA9B924C67D}"/>
              </a:ext>
            </a:extLst>
          </p:cNvPr>
          <p:cNvSpPr txBox="1"/>
          <p:nvPr/>
        </p:nvSpPr>
        <p:spPr>
          <a:xfrm>
            <a:off x="381843" y="597411"/>
            <a:ext cx="7171445" cy="5663178"/>
          </a:xfrm>
          <a:prstGeom prst="rect">
            <a:avLst/>
          </a:prstGeom>
        </p:spPr>
        <p:txBody>
          <a:bodyPr vert="horz" lIns="91440" tIns="45720" rIns="91440" bIns="45720" rtlCol="0" anchor="t">
            <a:normAutofit/>
          </a:bodyPr>
          <a:lstStyle/>
          <a:p>
            <a:pPr>
              <a:lnSpc>
                <a:spcPct val="90000"/>
              </a:lnSpc>
              <a:spcAft>
                <a:spcPts val="600"/>
              </a:spcAft>
            </a:pPr>
            <a:r>
              <a:rPr lang="en-US" sz="3900" b="1" u="sng" dirty="0">
                <a:solidFill>
                  <a:schemeClr val="accent1">
                    <a:lumMod val="50000"/>
                  </a:schemeClr>
                </a:solidFill>
              </a:rPr>
              <a:t>Aims &amp; Objectives</a:t>
            </a:r>
            <a:endParaRPr lang="en-US" sz="2800" u="sng" dirty="0">
              <a:solidFill>
                <a:schemeClr val="accent1">
                  <a:lumMod val="50000"/>
                </a:schemeClr>
              </a:solidFill>
            </a:endParaRPr>
          </a:p>
          <a:p>
            <a:pPr>
              <a:lnSpc>
                <a:spcPct val="90000"/>
              </a:lnSpc>
              <a:spcAft>
                <a:spcPts val="600"/>
              </a:spcAft>
            </a:pPr>
            <a:endParaRPr lang="en-GB" sz="3200" dirty="0"/>
          </a:p>
          <a:p>
            <a:pPr>
              <a:lnSpc>
                <a:spcPct val="90000"/>
              </a:lnSpc>
              <a:spcAft>
                <a:spcPts val="600"/>
              </a:spcAft>
            </a:pPr>
            <a:r>
              <a:rPr lang="en-GB" sz="3200" dirty="0">
                <a:solidFill>
                  <a:schemeClr val="accent1">
                    <a:lumMod val="50000"/>
                  </a:schemeClr>
                </a:solidFill>
              </a:rPr>
              <a:t>The </a:t>
            </a:r>
            <a:r>
              <a:rPr lang="en-GB" sz="3200" b="1" u="sng" dirty="0">
                <a:solidFill>
                  <a:schemeClr val="accent1">
                    <a:lumMod val="50000"/>
                  </a:schemeClr>
                </a:solidFill>
              </a:rPr>
              <a:t>aim</a:t>
            </a:r>
            <a:r>
              <a:rPr lang="en-GB" sz="3200" dirty="0">
                <a:solidFill>
                  <a:schemeClr val="accent1">
                    <a:lumMod val="50000"/>
                  </a:schemeClr>
                </a:solidFill>
              </a:rPr>
              <a:t> of DroneWISE Counter-UAV Training is to provide all students with a detailed and holistic understanding of the threat posed by rogue drone activity and the effective measures required to manage and mitigate risk and effectively respond to a terrorist attack by use of a drone at a public place. </a:t>
            </a:r>
          </a:p>
          <a:p>
            <a:pPr indent="-228600">
              <a:lnSpc>
                <a:spcPct val="90000"/>
              </a:lnSpc>
              <a:spcAft>
                <a:spcPts val="600"/>
              </a:spcAft>
              <a:buFont typeface="Arial" panose="020B0604020202020204" pitchFamily="34" charset="0"/>
              <a:buChar char="•"/>
            </a:pPr>
            <a:endParaRPr lang="en-US" sz="900" dirty="0"/>
          </a:p>
        </p:txBody>
      </p:sp>
    </p:spTree>
    <p:custDataLst>
      <p:tags r:id="rId1"/>
    </p:custDataLst>
    <p:extLst>
      <p:ext uri="{BB962C8B-B14F-4D97-AF65-F5344CB8AC3E}">
        <p14:creationId xmlns:p14="http://schemas.microsoft.com/office/powerpoint/2010/main" val="3766684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EB82C0B-AFEE-9B4F-8A33-9CAFC8846015}"/>
              </a:ext>
            </a:extLst>
          </p:cNvPr>
          <p:cNvPicPr>
            <a:picLocks noChangeAspect="1"/>
          </p:cNvPicPr>
          <p:nvPr/>
        </p:nvPicPr>
        <p:blipFill rotWithShape="1">
          <a:blip r:embed="rId4"/>
          <a:srcRect t="13982" r="9089" b="14095"/>
          <a:stretch/>
        </p:blipFill>
        <p:spPr>
          <a:xfrm>
            <a:off x="6238705" y="10"/>
            <a:ext cx="8668512" cy="6857990"/>
          </a:xfrm>
          <a:prstGeom prst="rect">
            <a:avLst/>
          </a:prstGeom>
        </p:spPr>
      </p:pic>
      <p:sp>
        <p:nvSpPr>
          <p:cNvPr id="6" name="Rectangle 5">
            <a:extLst>
              <a:ext uri="{FF2B5EF4-FFF2-40B4-BE49-F238E27FC236}">
                <a16:creationId xmlns:a16="http://schemas.microsoft.com/office/drawing/2014/main" id="{ADE1831F-7FF7-D346-90D8-8ABEDAC418CE}"/>
              </a:ext>
            </a:extLst>
          </p:cNvPr>
          <p:cNvSpPr/>
          <p:nvPr/>
        </p:nvSpPr>
        <p:spPr>
          <a:xfrm>
            <a:off x="567689" y="2194946"/>
            <a:ext cx="6421153" cy="2200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u="sng" dirty="0">
                <a:solidFill>
                  <a:schemeClr val="accent1">
                    <a:lumMod val="50000"/>
                  </a:schemeClr>
                </a:solidFill>
              </a:rPr>
              <a:t>Aims &amp; Objectives</a:t>
            </a:r>
            <a:endParaRPr lang="en-US" sz="4000" u="sng" dirty="0">
              <a:solidFill>
                <a:schemeClr val="accent1">
                  <a:lumMod val="50000"/>
                </a:schemeClr>
              </a:solidFill>
            </a:endParaRPr>
          </a:p>
          <a:p>
            <a:endParaRPr lang="en-GB" dirty="0">
              <a:solidFill>
                <a:schemeClr val="tx1"/>
              </a:solidFill>
            </a:endParaRPr>
          </a:p>
          <a:p>
            <a:r>
              <a:rPr lang="en-GB" sz="2400" dirty="0">
                <a:solidFill>
                  <a:schemeClr val="accent1">
                    <a:lumMod val="50000"/>
                  </a:schemeClr>
                </a:solidFill>
              </a:rPr>
              <a:t>At the conclusion of the DroneWISE Counter-UAV Training all students will be able to:</a:t>
            </a:r>
          </a:p>
          <a:p>
            <a:endParaRPr lang="en-GB" sz="2400" dirty="0">
              <a:solidFill>
                <a:schemeClr val="accent1">
                  <a:lumMod val="50000"/>
                </a:schemeClr>
              </a:solidFill>
            </a:endParaRPr>
          </a:p>
          <a:p>
            <a:pPr marL="457200" lvl="0" indent="-457200">
              <a:buFont typeface="+mj-lt"/>
              <a:buAutoNum type="arabicPeriod"/>
            </a:pPr>
            <a:r>
              <a:rPr lang="en-GB" sz="2400" dirty="0">
                <a:solidFill>
                  <a:schemeClr val="accent1">
                    <a:lumMod val="50000"/>
                  </a:schemeClr>
                </a:solidFill>
              </a:rPr>
              <a:t>Demonstrate a comprehensive understanding of the drone threat landscape and the capacity and capability of drones and related technologies.</a:t>
            </a:r>
          </a:p>
          <a:p>
            <a:pPr marL="457200" lvl="0" indent="-457200">
              <a:buFont typeface="+mj-lt"/>
              <a:buAutoNum type="arabicPeriod"/>
            </a:pPr>
            <a:r>
              <a:rPr lang="en-GB" sz="2400" dirty="0">
                <a:solidFill>
                  <a:schemeClr val="accent1">
                    <a:lumMod val="50000"/>
                  </a:schemeClr>
                </a:solidFill>
              </a:rPr>
              <a:t>Explain the relevant law, rules and regulations relating to the illegal use of drones.</a:t>
            </a:r>
          </a:p>
          <a:p>
            <a:pPr marL="457200" lvl="0" indent="-457200">
              <a:buFont typeface="+mj-lt"/>
              <a:buAutoNum type="arabicPeriod"/>
            </a:pPr>
            <a:r>
              <a:rPr lang="en-GB" sz="2400" dirty="0">
                <a:solidFill>
                  <a:schemeClr val="accent1">
                    <a:lumMod val="50000"/>
                  </a:schemeClr>
                </a:solidFill>
              </a:rPr>
              <a:t>Demonstrate a comprehensive understanding of drone detection technologies and the measures required to counter the threat from rogue drone activities. </a:t>
            </a:r>
          </a:p>
        </p:txBody>
      </p:sp>
    </p:spTree>
    <p:custDataLst>
      <p:tags r:id="rId1"/>
    </p:custDataLst>
    <p:extLst>
      <p:ext uri="{BB962C8B-B14F-4D97-AF65-F5344CB8AC3E}">
        <p14:creationId xmlns:p14="http://schemas.microsoft.com/office/powerpoint/2010/main" val="43485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EB82C0B-AFEE-9B4F-8A33-9CAFC8846015}"/>
              </a:ext>
            </a:extLst>
          </p:cNvPr>
          <p:cNvPicPr>
            <a:picLocks noChangeAspect="1"/>
          </p:cNvPicPr>
          <p:nvPr/>
        </p:nvPicPr>
        <p:blipFill rotWithShape="1">
          <a:blip r:embed="rId4"/>
          <a:srcRect t="13982" r="9089" b="14095"/>
          <a:stretch/>
        </p:blipFill>
        <p:spPr>
          <a:xfrm>
            <a:off x="6238705" y="10"/>
            <a:ext cx="8668512" cy="6857990"/>
          </a:xfrm>
          <a:prstGeom prst="rect">
            <a:avLst/>
          </a:prstGeom>
        </p:spPr>
      </p:pic>
      <p:sp>
        <p:nvSpPr>
          <p:cNvPr id="6" name="Rectangle 5">
            <a:extLst>
              <a:ext uri="{FF2B5EF4-FFF2-40B4-BE49-F238E27FC236}">
                <a16:creationId xmlns:a16="http://schemas.microsoft.com/office/drawing/2014/main" id="{ADE1831F-7FF7-D346-90D8-8ABEDAC418CE}"/>
              </a:ext>
            </a:extLst>
          </p:cNvPr>
          <p:cNvSpPr/>
          <p:nvPr/>
        </p:nvSpPr>
        <p:spPr>
          <a:xfrm>
            <a:off x="528107" y="2456965"/>
            <a:ext cx="6421153" cy="2200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000" b="1" u="sng" dirty="0">
                <a:solidFill>
                  <a:schemeClr val="accent1">
                    <a:lumMod val="50000"/>
                  </a:schemeClr>
                </a:solidFill>
              </a:rPr>
              <a:t>Aims &amp; Objectives</a:t>
            </a:r>
            <a:endParaRPr lang="en-US" sz="4000" u="sng" dirty="0">
              <a:solidFill>
                <a:schemeClr val="accent1">
                  <a:lumMod val="50000"/>
                </a:schemeClr>
              </a:solidFill>
            </a:endParaRPr>
          </a:p>
          <a:p>
            <a:endParaRPr lang="en-GB" dirty="0">
              <a:solidFill>
                <a:schemeClr val="tx1"/>
              </a:solidFill>
            </a:endParaRPr>
          </a:p>
          <a:p>
            <a:r>
              <a:rPr lang="en-GB" sz="2400" dirty="0">
                <a:solidFill>
                  <a:schemeClr val="accent1">
                    <a:lumMod val="50000"/>
                  </a:schemeClr>
                </a:solidFill>
              </a:rPr>
              <a:t>At the conclusion of the DroneWISE Counter-UAV Training training all students will be able to:</a:t>
            </a:r>
          </a:p>
          <a:p>
            <a:endParaRPr lang="en-GB" sz="2400" dirty="0">
              <a:solidFill>
                <a:schemeClr val="accent1">
                  <a:lumMod val="50000"/>
                </a:schemeClr>
              </a:solidFill>
            </a:endParaRPr>
          </a:p>
          <a:p>
            <a:pPr marL="457200" lvl="0" indent="-457200">
              <a:buFont typeface="+mj-lt"/>
              <a:buAutoNum type="arabicPeriod" startAt="4"/>
            </a:pPr>
            <a:r>
              <a:rPr lang="en-GB" sz="2400" dirty="0">
                <a:solidFill>
                  <a:schemeClr val="accent1">
                    <a:lumMod val="50000"/>
                  </a:schemeClr>
                </a:solidFill>
              </a:rPr>
              <a:t>Design and develop a robust threat assessment to manage and mitigate the risks from rogue drone activity.  </a:t>
            </a:r>
          </a:p>
          <a:p>
            <a:pPr marL="457200" lvl="0" indent="-457200">
              <a:buFont typeface="+mj-lt"/>
              <a:buAutoNum type="arabicPeriod" startAt="4"/>
            </a:pPr>
            <a:r>
              <a:rPr lang="en-GB" sz="2400" dirty="0">
                <a:solidFill>
                  <a:schemeClr val="accent1">
                    <a:lumMod val="50000"/>
                  </a:schemeClr>
                </a:solidFill>
              </a:rPr>
              <a:t>Demonstrate a practical knowledge of drone detection investigative techniques to identify rogue drone activity.</a:t>
            </a:r>
          </a:p>
          <a:p>
            <a:pPr marL="457200" lvl="0" indent="-457200">
              <a:buFont typeface="+mj-lt"/>
              <a:buAutoNum type="arabicPeriod" startAt="4"/>
            </a:pPr>
            <a:r>
              <a:rPr lang="en-GB" sz="2400" dirty="0">
                <a:solidFill>
                  <a:schemeClr val="accent1">
                    <a:lumMod val="50000"/>
                  </a:schemeClr>
                </a:solidFill>
              </a:rPr>
              <a:t>Devise a comprehensive strategic response to drone threats demonstrating an ability to develop drone security policy, practice and procedure.</a:t>
            </a:r>
          </a:p>
          <a:p>
            <a:pPr lvl="0"/>
            <a:endParaRPr lang="en-GB" dirty="0">
              <a:solidFill>
                <a:schemeClr val="tx1"/>
              </a:solidFill>
            </a:endParaRPr>
          </a:p>
        </p:txBody>
      </p:sp>
    </p:spTree>
    <p:custDataLst>
      <p:tags r:id="rId1"/>
    </p:custDataLst>
    <p:extLst>
      <p:ext uri="{BB962C8B-B14F-4D97-AF65-F5344CB8AC3E}">
        <p14:creationId xmlns:p14="http://schemas.microsoft.com/office/powerpoint/2010/main" val="3694928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EB82C0B-AFEE-9B4F-8A33-9CAFC8846015}"/>
              </a:ext>
            </a:extLst>
          </p:cNvPr>
          <p:cNvPicPr>
            <a:picLocks noChangeAspect="1"/>
          </p:cNvPicPr>
          <p:nvPr/>
        </p:nvPicPr>
        <p:blipFill rotWithShape="1">
          <a:blip r:embed="rId4"/>
          <a:srcRect t="13982" r="9089" b="14095"/>
          <a:stretch/>
        </p:blipFill>
        <p:spPr>
          <a:xfrm>
            <a:off x="6238705" y="10"/>
            <a:ext cx="8668512" cy="6857990"/>
          </a:xfrm>
          <a:prstGeom prst="rect">
            <a:avLst/>
          </a:prstGeom>
        </p:spPr>
      </p:pic>
      <p:sp>
        <p:nvSpPr>
          <p:cNvPr id="5" name="TextBox 4">
            <a:extLst>
              <a:ext uri="{FF2B5EF4-FFF2-40B4-BE49-F238E27FC236}">
                <a16:creationId xmlns:a16="http://schemas.microsoft.com/office/drawing/2014/main" id="{826FED98-BA4F-9043-AFAD-4FA9D5E62FC5}"/>
              </a:ext>
            </a:extLst>
          </p:cNvPr>
          <p:cNvSpPr txBox="1"/>
          <p:nvPr/>
        </p:nvSpPr>
        <p:spPr>
          <a:xfrm>
            <a:off x="476632" y="843872"/>
            <a:ext cx="10953328" cy="4855929"/>
          </a:xfrm>
          <a:prstGeom prst="rect">
            <a:avLst/>
          </a:prstGeom>
        </p:spPr>
        <p:txBody>
          <a:bodyPr vert="horz" lIns="91440" tIns="45720" rIns="91440" bIns="45720" rtlCol="0" anchor="t">
            <a:normAutofit fontScale="92500" lnSpcReduction="20000"/>
          </a:bodyPr>
          <a:lstStyle/>
          <a:p>
            <a:pPr>
              <a:lnSpc>
                <a:spcPct val="90000"/>
              </a:lnSpc>
              <a:spcAft>
                <a:spcPts val="600"/>
              </a:spcAft>
            </a:pPr>
            <a:r>
              <a:rPr lang="en-US" sz="3900" b="1" u="sng" dirty="0">
                <a:solidFill>
                  <a:schemeClr val="accent1">
                    <a:lumMod val="50000"/>
                  </a:schemeClr>
                </a:solidFill>
              </a:rPr>
              <a:t>DroneWISE Counter-UAV Training</a:t>
            </a:r>
          </a:p>
          <a:p>
            <a:pPr>
              <a:lnSpc>
                <a:spcPct val="90000"/>
              </a:lnSpc>
              <a:spcAft>
                <a:spcPts val="600"/>
              </a:spcAft>
            </a:pPr>
            <a:endParaRPr lang="en-US" sz="2800" dirty="0">
              <a:solidFill>
                <a:schemeClr val="accent1">
                  <a:lumMod val="50000"/>
                </a:schemeClr>
              </a:solidFill>
            </a:endParaRPr>
          </a:p>
          <a:p>
            <a:pPr>
              <a:lnSpc>
                <a:spcPct val="90000"/>
              </a:lnSpc>
              <a:spcAft>
                <a:spcPts val="600"/>
              </a:spcAft>
            </a:pPr>
            <a:endParaRPr lang="en-US" sz="2800" dirty="0">
              <a:solidFill>
                <a:schemeClr val="accent1">
                  <a:lumMod val="50000"/>
                </a:schemeClr>
              </a:solidFill>
            </a:endParaRPr>
          </a:p>
          <a:p>
            <a:pPr lvl="0">
              <a:lnSpc>
                <a:spcPct val="90000"/>
              </a:lnSpc>
              <a:spcAft>
                <a:spcPts val="600"/>
              </a:spcAft>
            </a:pPr>
            <a:r>
              <a:rPr lang="en-US" sz="2800" b="1" dirty="0">
                <a:solidFill>
                  <a:schemeClr val="accent1">
                    <a:lumMod val="50000"/>
                  </a:schemeClr>
                </a:solidFill>
              </a:rPr>
              <a:t>Module 1: </a:t>
            </a:r>
            <a:r>
              <a:rPr lang="en-US" sz="2800" dirty="0">
                <a:solidFill>
                  <a:schemeClr val="accent1">
                    <a:lumMod val="50000"/>
                  </a:schemeClr>
                </a:solidFill>
              </a:rPr>
              <a:t>Introduction to DroneWISE Counter UAV Training</a:t>
            </a:r>
          </a:p>
          <a:p>
            <a:pPr lvl="0">
              <a:lnSpc>
                <a:spcPct val="90000"/>
              </a:lnSpc>
              <a:spcAft>
                <a:spcPts val="600"/>
              </a:spcAft>
            </a:pPr>
            <a:r>
              <a:rPr lang="en-US" sz="2800" b="1" dirty="0">
                <a:solidFill>
                  <a:schemeClr val="accent1">
                    <a:lumMod val="50000"/>
                  </a:schemeClr>
                </a:solidFill>
              </a:rPr>
              <a:t>Module 1: </a:t>
            </a:r>
            <a:r>
              <a:rPr lang="en-US" sz="2800" dirty="0">
                <a:solidFill>
                  <a:schemeClr val="accent1">
                    <a:lumMod val="50000"/>
                  </a:schemeClr>
                </a:solidFill>
              </a:rPr>
              <a:t>Terrorism and attacks on public spaces</a:t>
            </a:r>
          </a:p>
          <a:p>
            <a:pPr lvl="0">
              <a:lnSpc>
                <a:spcPct val="90000"/>
              </a:lnSpc>
              <a:spcAft>
                <a:spcPts val="600"/>
              </a:spcAft>
            </a:pPr>
            <a:r>
              <a:rPr lang="en-US" sz="2800" b="1" dirty="0">
                <a:solidFill>
                  <a:schemeClr val="accent1">
                    <a:lumMod val="50000"/>
                  </a:schemeClr>
                </a:solidFill>
              </a:rPr>
              <a:t>Module 2: </a:t>
            </a:r>
            <a:r>
              <a:rPr lang="en-US" sz="2800" dirty="0">
                <a:solidFill>
                  <a:schemeClr val="accent1">
                    <a:lumMod val="50000"/>
                  </a:schemeClr>
                </a:solidFill>
              </a:rPr>
              <a:t>Unmanned Aerial Vehicle threat landscape</a:t>
            </a:r>
            <a:r>
              <a:rPr lang="en-US" sz="2800" b="1" dirty="0">
                <a:solidFill>
                  <a:schemeClr val="accent1">
                    <a:lumMod val="50000"/>
                  </a:schemeClr>
                </a:solidFill>
              </a:rPr>
              <a:t> </a:t>
            </a:r>
          </a:p>
          <a:p>
            <a:pPr lvl="0">
              <a:lnSpc>
                <a:spcPct val="90000"/>
              </a:lnSpc>
              <a:spcAft>
                <a:spcPts val="600"/>
              </a:spcAft>
            </a:pPr>
            <a:r>
              <a:rPr lang="en-US" sz="2800" b="1" dirty="0">
                <a:solidFill>
                  <a:schemeClr val="accent1">
                    <a:lumMod val="50000"/>
                  </a:schemeClr>
                </a:solidFill>
              </a:rPr>
              <a:t>Module 3: </a:t>
            </a:r>
            <a:r>
              <a:rPr lang="en-US" sz="2800" dirty="0">
                <a:solidFill>
                  <a:schemeClr val="accent1">
                    <a:lumMod val="50000"/>
                  </a:schemeClr>
                </a:solidFill>
              </a:rPr>
              <a:t>Unmanned Aerial Vehicle technology</a:t>
            </a:r>
          </a:p>
          <a:p>
            <a:pPr lvl="0">
              <a:lnSpc>
                <a:spcPct val="90000"/>
              </a:lnSpc>
              <a:spcAft>
                <a:spcPts val="600"/>
              </a:spcAft>
            </a:pPr>
            <a:r>
              <a:rPr lang="en-US" sz="2800" b="1" dirty="0">
                <a:solidFill>
                  <a:schemeClr val="accent1">
                    <a:lumMod val="50000"/>
                  </a:schemeClr>
                </a:solidFill>
              </a:rPr>
              <a:t>Module 4: </a:t>
            </a:r>
            <a:r>
              <a:rPr lang="en-US" sz="2800" dirty="0">
                <a:solidFill>
                  <a:schemeClr val="accent1">
                    <a:lumMod val="50000"/>
                  </a:schemeClr>
                </a:solidFill>
              </a:rPr>
              <a:t>Counter-Unmanned Aerial Systems (C-UAS) technology</a:t>
            </a:r>
          </a:p>
          <a:p>
            <a:pPr lvl="0">
              <a:lnSpc>
                <a:spcPct val="90000"/>
              </a:lnSpc>
              <a:spcAft>
                <a:spcPts val="600"/>
              </a:spcAft>
            </a:pPr>
            <a:r>
              <a:rPr lang="en-US" sz="2800" b="1" dirty="0">
                <a:solidFill>
                  <a:schemeClr val="accent1">
                    <a:lumMod val="50000"/>
                  </a:schemeClr>
                </a:solidFill>
              </a:rPr>
              <a:t>Module 5: </a:t>
            </a:r>
            <a:r>
              <a:rPr lang="en-US" sz="2800" dirty="0">
                <a:solidFill>
                  <a:schemeClr val="accent1">
                    <a:lumMod val="50000"/>
                  </a:schemeClr>
                </a:solidFill>
              </a:rPr>
              <a:t>Unmanned Aerial Vehicle Legislation &amp; Regulation</a:t>
            </a:r>
          </a:p>
          <a:p>
            <a:pPr lvl="0">
              <a:lnSpc>
                <a:spcPct val="90000"/>
              </a:lnSpc>
              <a:spcAft>
                <a:spcPts val="600"/>
              </a:spcAft>
            </a:pPr>
            <a:r>
              <a:rPr lang="en-US" sz="2800" b="1" dirty="0">
                <a:solidFill>
                  <a:schemeClr val="accent1">
                    <a:lumMod val="50000"/>
                  </a:schemeClr>
                </a:solidFill>
              </a:rPr>
              <a:t>Module 7: </a:t>
            </a:r>
            <a:r>
              <a:rPr lang="en-US" sz="2800" dirty="0">
                <a:solidFill>
                  <a:schemeClr val="accent1">
                    <a:lumMod val="50000"/>
                  </a:schemeClr>
                </a:solidFill>
              </a:rPr>
              <a:t>Crisis Management Command &amp; Control</a:t>
            </a:r>
          </a:p>
          <a:p>
            <a:pPr lvl="0">
              <a:lnSpc>
                <a:spcPct val="90000"/>
              </a:lnSpc>
              <a:spcAft>
                <a:spcPts val="600"/>
              </a:spcAft>
            </a:pPr>
            <a:r>
              <a:rPr lang="en-US" sz="2800" b="1" dirty="0">
                <a:solidFill>
                  <a:schemeClr val="accent1">
                    <a:lumMod val="50000"/>
                  </a:schemeClr>
                </a:solidFill>
              </a:rPr>
              <a:t>Module 8: </a:t>
            </a:r>
            <a:r>
              <a:rPr lang="en-US" sz="2800" dirty="0">
                <a:solidFill>
                  <a:schemeClr val="accent1">
                    <a:lumMod val="50000"/>
                  </a:schemeClr>
                </a:solidFill>
              </a:rPr>
              <a:t>Forensic Recovery of Unmanned Aerial Vehicles</a:t>
            </a:r>
          </a:p>
          <a:p>
            <a:pPr lvl="0">
              <a:lnSpc>
                <a:spcPct val="90000"/>
              </a:lnSpc>
              <a:spcAft>
                <a:spcPts val="600"/>
              </a:spcAft>
            </a:pPr>
            <a:r>
              <a:rPr lang="en-US" sz="2800" b="1" dirty="0">
                <a:solidFill>
                  <a:schemeClr val="accent1">
                    <a:lumMod val="50000"/>
                  </a:schemeClr>
                </a:solidFill>
              </a:rPr>
              <a:t>Module 9: </a:t>
            </a:r>
            <a:r>
              <a:rPr lang="en-US" sz="2800" dirty="0">
                <a:solidFill>
                  <a:schemeClr val="accent1">
                    <a:lumMod val="50000"/>
                  </a:schemeClr>
                </a:solidFill>
              </a:rPr>
              <a:t>Threat &amp; Risk Assessment – Reporting suspicious sightings of UAVs</a:t>
            </a:r>
          </a:p>
          <a:p>
            <a:pPr lvl="0">
              <a:lnSpc>
                <a:spcPct val="90000"/>
              </a:lnSpc>
              <a:spcAft>
                <a:spcPts val="600"/>
              </a:spcAft>
            </a:pPr>
            <a:r>
              <a:rPr lang="en-US" sz="2800" b="1" dirty="0">
                <a:solidFill>
                  <a:schemeClr val="accent1">
                    <a:lumMod val="50000"/>
                  </a:schemeClr>
                </a:solidFill>
              </a:rPr>
              <a:t>Module 10: </a:t>
            </a:r>
            <a:r>
              <a:rPr lang="en-US" sz="2800" dirty="0">
                <a:solidFill>
                  <a:schemeClr val="accent1">
                    <a:lumMod val="50000"/>
                  </a:schemeClr>
                </a:solidFill>
              </a:rPr>
              <a:t>Counter-Unmanned Aerial Vehicle Security Strategy</a:t>
            </a:r>
          </a:p>
          <a:p>
            <a:pPr indent="-228600">
              <a:lnSpc>
                <a:spcPct val="90000"/>
              </a:lnSpc>
              <a:spcAft>
                <a:spcPts val="600"/>
              </a:spcAft>
              <a:buFont typeface="Arial" panose="020B0604020202020204" pitchFamily="34" charset="0"/>
              <a:buChar char="•"/>
            </a:pPr>
            <a:endParaRPr lang="en-US" sz="900" dirty="0"/>
          </a:p>
        </p:txBody>
      </p:sp>
    </p:spTree>
    <p:custDataLst>
      <p:tags r:id="rId1"/>
    </p:custDataLst>
    <p:extLst>
      <p:ext uri="{BB962C8B-B14F-4D97-AF65-F5344CB8AC3E}">
        <p14:creationId xmlns:p14="http://schemas.microsoft.com/office/powerpoint/2010/main" val="3056601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EB82C0B-AFEE-9B4F-8A33-9CAFC8846015}"/>
              </a:ext>
            </a:extLst>
          </p:cNvPr>
          <p:cNvPicPr>
            <a:picLocks noChangeAspect="1"/>
          </p:cNvPicPr>
          <p:nvPr/>
        </p:nvPicPr>
        <p:blipFill rotWithShape="1">
          <a:blip r:embed="rId4"/>
          <a:srcRect t="13982" r="9089" b="14095"/>
          <a:stretch/>
        </p:blipFill>
        <p:spPr>
          <a:xfrm>
            <a:off x="6238705" y="10"/>
            <a:ext cx="8668512" cy="6857990"/>
          </a:xfrm>
          <a:prstGeom prst="rect">
            <a:avLst/>
          </a:prstGeom>
        </p:spPr>
      </p:pic>
      <p:sp>
        <p:nvSpPr>
          <p:cNvPr id="6" name="TextBox 5">
            <a:extLst>
              <a:ext uri="{FF2B5EF4-FFF2-40B4-BE49-F238E27FC236}">
                <a16:creationId xmlns:a16="http://schemas.microsoft.com/office/drawing/2014/main" id="{A8D1D1FA-7B99-EA47-B6B8-AC97B89E433D}"/>
              </a:ext>
            </a:extLst>
          </p:cNvPr>
          <p:cNvSpPr txBox="1"/>
          <p:nvPr/>
        </p:nvSpPr>
        <p:spPr>
          <a:xfrm>
            <a:off x="476632" y="843872"/>
            <a:ext cx="10953328" cy="4855929"/>
          </a:xfrm>
          <a:prstGeom prst="rect">
            <a:avLst/>
          </a:prstGeom>
        </p:spPr>
        <p:txBody>
          <a:bodyPr vert="horz" lIns="91440" tIns="45720" rIns="91440" bIns="45720" rtlCol="0" anchor="t">
            <a:normAutofit/>
          </a:bodyPr>
          <a:lstStyle/>
          <a:p>
            <a:pPr>
              <a:lnSpc>
                <a:spcPct val="90000"/>
              </a:lnSpc>
              <a:spcAft>
                <a:spcPts val="600"/>
              </a:spcAft>
            </a:pPr>
            <a:r>
              <a:rPr lang="en-US" sz="3900" b="1" dirty="0">
                <a:solidFill>
                  <a:schemeClr val="accent1">
                    <a:lumMod val="50000"/>
                  </a:schemeClr>
                </a:solidFill>
              </a:rPr>
              <a:t>[Template slide]</a:t>
            </a:r>
            <a:endParaRPr lang="en-US" sz="900" dirty="0"/>
          </a:p>
        </p:txBody>
      </p:sp>
    </p:spTree>
    <p:custDataLst>
      <p:tags r:id="rId1"/>
    </p:custDataLst>
    <p:extLst>
      <p:ext uri="{BB962C8B-B14F-4D97-AF65-F5344CB8AC3E}">
        <p14:creationId xmlns:p14="http://schemas.microsoft.com/office/powerpoint/2010/main" val="21292893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Module 1 Introduction to DroneWISE Counter-UAV Training Version 1"/>
  <p:tag name="ISPRING_FIRST_PUBLISH" val="1"/>
  <p:tag name="ISPRING_UUID" val="{70D770B3-2CE9-4AEF-94A2-B8AF4F958A7B}"/>
  <p:tag name="ISPRING_RESOURCE_FOLDER" val="C:\Users\damir\OneDrive - RiniGARD\RiniGARD_share\P R O J E K T I\PROJEKTI U PROVEDBI\ISF-P - 2019 - DroneWISE\Training Modules\"/>
  <p:tag name="ISPRING_RESOURCE_FOLDER_STATIC" val="C:\Users\damir\OneDrive - RiniGARD\RiniGARD_share\P R O J E K T I\PROJEKTI U PROVEDBI\ISF-P - 2019 - DroneWISE\Training Modules\"/>
  <p:tag name="ISPRING_PRESENTATION_PATH" val="https://rinigard1-my.sharepoint.com/personal/rinigard_rinigard_com/Documents/RiniGARD_share/P R O J E K T I/PROJEKTI U PROVEDBI/ISF-P - 2019 - DroneWISE/Training Modules\Module 1 Introduction to DroneWISE Counter-UAV Training Version 1.pptx"/>
  <p:tag name="ISPRING_PROJECT_VERSION" val="9.3"/>
  <p:tag name="ISPRING_PROJECT_FOLDER_UPDATED" val="1"/>
  <p:tag name="FLASHSPRING_PRESENTATION_REFERENCES" val=""/>
  <p:tag name="ISPRING_WEBLINKS_TARGET" val="_blank"/>
  <p:tag name="ISPRING_WEBLINKS_TARGETMJT" val="_self"/>
  <p:tag name="ISPRING_SCREEN_RECS_UPDATED" val="C:\Users\damir\OneDrive - RiniGARD\RiniGARD_share\P R O J E K T I\PROJEKTI U PROVEDBI\ISF-P - 2019 - DroneWISE\Training Modules\"/>
</p:tagLst>
</file>

<file path=ppt/tags/tag10.xml><?xml version="1.0" encoding="utf-8"?>
<p:tagLst xmlns:a="http://schemas.openxmlformats.org/drawingml/2006/main" xmlns:r="http://schemas.openxmlformats.org/officeDocument/2006/relationships" xmlns:p="http://schemas.openxmlformats.org/presentationml/2006/main">
  <p:tag name="GENSWF_SLIDE_UID" val="{993C4208-18E0-41EA-A04D-C7F387599CD5}:290"/>
</p:tagLst>
</file>

<file path=ppt/tags/tag11.xml><?xml version="1.0" encoding="utf-8"?>
<p:tagLst xmlns:a="http://schemas.openxmlformats.org/drawingml/2006/main" xmlns:r="http://schemas.openxmlformats.org/officeDocument/2006/relationships" xmlns:p="http://schemas.openxmlformats.org/presentationml/2006/main">
  <p:tag name="GENSWF_SLIDE_UID" val="{7B3B2323-03B9-4932-BEBC-683FAF3C729D}:273"/>
</p:tagLst>
</file>

<file path=ppt/tags/tag12.xml><?xml version="1.0" encoding="utf-8"?>
<p:tagLst xmlns:a="http://schemas.openxmlformats.org/drawingml/2006/main" xmlns:r="http://schemas.openxmlformats.org/officeDocument/2006/relationships" xmlns:p="http://schemas.openxmlformats.org/presentationml/2006/main">
  <p:tag name="GENSWF_SLIDE_UID" val="{24446565-6579-451A-900C-3B2022468308}:272"/>
</p:tagLst>
</file>

<file path=ppt/tags/tag13.xml><?xml version="1.0" encoding="utf-8"?>
<p:tagLst xmlns:a="http://schemas.openxmlformats.org/drawingml/2006/main" xmlns:r="http://schemas.openxmlformats.org/officeDocument/2006/relationships" xmlns:p="http://schemas.openxmlformats.org/presentationml/2006/main">
  <p:tag name="GENSWF_SLIDE_UID" val="{1DFC4019-42C5-41E5-A8C8-1A087D0911A6}:267"/>
</p:tagLst>
</file>

<file path=ppt/tags/tag2.xml><?xml version="1.0" encoding="utf-8"?>
<p:tagLst xmlns:a="http://schemas.openxmlformats.org/drawingml/2006/main" xmlns:r="http://schemas.openxmlformats.org/officeDocument/2006/relationships" xmlns:p="http://schemas.openxmlformats.org/presentationml/2006/main">
  <p:tag name="GENSWF_SLIDE_UID" val="{0A30CF51-E294-42BF-8E3A-B269948DBE5D}:269"/>
</p:tagLst>
</file>

<file path=ppt/tags/tag3.xml><?xml version="1.0" encoding="utf-8"?>
<p:tagLst xmlns:a="http://schemas.openxmlformats.org/drawingml/2006/main" xmlns:r="http://schemas.openxmlformats.org/officeDocument/2006/relationships" xmlns:p="http://schemas.openxmlformats.org/presentationml/2006/main">
  <p:tag name="GENSWF_SLIDE_UID" val="{A5070D98-835E-4EBB-84C4-0CE7378D0443}:281"/>
</p:tagLst>
</file>

<file path=ppt/tags/tag4.xml><?xml version="1.0" encoding="utf-8"?>
<p:tagLst xmlns:a="http://schemas.openxmlformats.org/drawingml/2006/main" xmlns:r="http://schemas.openxmlformats.org/officeDocument/2006/relationships" xmlns:p="http://schemas.openxmlformats.org/presentationml/2006/main">
  <p:tag name="GENSWF_SLIDE_UID" val="{B1E6188E-C51A-40D4-9D03-A062D7108BBF}:291"/>
</p:tagLst>
</file>

<file path=ppt/tags/tag5.xml><?xml version="1.0" encoding="utf-8"?>
<p:tagLst xmlns:a="http://schemas.openxmlformats.org/drawingml/2006/main" xmlns:r="http://schemas.openxmlformats.org/officeDocument/2006/relationships" xmlns:p="http://schemas.openxmlformats.org/presentationml/2006/main">
  <p:tag name="GENSWF_SLIDE_UID" val="{19D6EC7E-047A-4F30-93B8-B536E0BA1950}:292"/>
</p:tagLst>
</file>

<file path=ppt/tags/tag6.xml><?xml version="1.0" encoding="utf-8"?>
<p:tagLst xmlns:a="http://schemas.openxmlformats.org/drawingml/2006/main" xmlns:r="http://schemas.openxmlformats.org/officeDocument/2006/relationships" xmlns:p="http://schemas.openxmlformats.org/presentationml/2006/main">
  <p:tag name="GENSWF_SLIDE_UID" val="{3CBD9127-10A4-4C2B-BC7E-A47419D67829}:285"/>
</p:tagLst>
</file>

<file path=ppt/tags/tag7.xml><?xml version="1.0" encoding="utf-8"?>
<p:tagLst xmlns:a="http://schemas.openxmlformats.org/drawingml/2006/main" xmlns:r="http://schemas.openxmlformats.org/officeDocument/2006/relationships" xmlns:p="http://schemas.openxmlformats.org/presentationml/2006/main">
  <p:tag name="GENSWF_SLIDE_UID" val="{27CA7DE6-67FD-47A0-BD29-07BF4FE3157D}:286"/>
</p:tagLst>
</file>

<file path=ppt/tags/tag8.xml><?xml version="1.0" encoding="utf-8"?>
<p:tagLst xmlns:a="http://schemas.openxmlformats.org/drawingml/2006/main" xmlns:r="http://schemas.openxmlformats.org/officeDocument/2006/relationships" xmlns:p="http://schemas.openxmlformats.org/presentationml/2006/main">
  <p:tag name="GENSWF_SLIDE_UID" val="{D9DB789B-0F5A-41F4-BEF3-C48DA7D99602}:287"/>
</p:tagLst>
</file>

<file path=ppt/tags/tag9.xml><?xml version="1.0" encoding="utf-8"?>
<p:tagLst xmlns:a="http://schemas.openxmlformats.org/drawingml/2006/main" xmlns:r="http://schemas.openxmlformats.org/officeDocument/2006/relationships" xmlns:p="http://schemas.openxmlformats.org/presentationml/2006/main">
  <p:tag name="GENSWF_SLIDE_UID" val="{E32CF93C-40A9-44B7-9A9D-A17CBB62700D}:28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ACC26D276588459BDCB34C81A1D461" ma:contentTypeVersion="9" ma:contentTypeDescription="Create a new document." ma:contentTypeScope="" ma:versionID="44de9cacda25cba1d8978be0ee968e08">
  <xsd:schema xmlns:xsd="http://www.w3.org/2001/XMLSchema" xmlns:xs="http://www.w3.org/2001/XMLSchema" xmlns:p="http://schemas.microsoft.com/office/2006/metadata/properties" xmlns:ns2="3e86d918-f6f0-4025-bda7-d238d478245e" targetNamespace="http://schemas.microsoft.com/office/2006/metadata/properties" ma:root="true" ma:fieldsID="f35ef3f2d56c3cc22e4f203144f49a9f" ns2:_="">
    <xsd:import namespace="3e86d918-f6f0-4025-bda7-d238d478245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6d918-f6f0-4025-bda7-d238d478245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D8A86A-F1F4-4131-A5D6-E0FB65144045}">
  <ds:schemaRefs>
    <ds:schemaRef ds:uri="http://schemas.microsoft.com/office/2006/documentManagement/types"/>
    <ds:schemaRef ds:uri="http://purl.org/dc/elements/1.1/"/>
    <ds:schemaRef ds:uri="http://schemas.microsoft.com/office/2006/metadata/properties"/>
    <ds:schemaRef ds:uri="http://schemas.microsoft.com/office/infopath/2007/PartnerControls"/>
    <ds:schemaRef ds:uri="3e86d918-f6f0-4025-bda7-d238d478245e"/>
    <ds:schemaRef ds:uri="http://schemas.openxmlformats.org/package/2006/metadata/core-properties"/>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FAE382DC-C036-4368-BCEF-B78700DCCE51}">
  <ds:schemaRefs>
    <ds:schemaRef ds:uri="http://schemas.microsoft.com/sharepoint/v3/contenttype/forms"/>
  </ds:schemaRefs>
</ds:datastoreItem>
</file>

<file path=customXml/itemProps3.xml><?xml version="1.0" encoding="utf-8"?>
<ds:datastoreItem xmlns:ds="http://schemas.openxmlformats.org/officeDocument/2006/customXml" ds:itemID="{C5FC8893-8210-4718-9C0F-3FB39A3C9A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6d918-f6f0-4025-bda7-d238d47824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6831</TotalTime>
  <Words>740</Words>
  <Application>Microsoft Office PowerPoint</Application>
  <PresentationFormat>Široki zaslon</PresentationFormat>
  <Paragraphs>84</Paragraphs>
  <Slides>12</Slides>
  <Notes>12</Notes>
  <HiddenSlides>0</HiddenSlides>
  <MMClips>0</MMClips>
  <ScaleCrop>false</ScaleCrop>
  <HeadingPairs>
    <vt:vector size="6" baseType="variant">
      <vt:variant>
        <vt:lpstr>Korišteni fontovi</vt:lpstr>
      </vt:variant>
      <vt:variant>
        <vt:i4>5</vt:i4>
      </vt:variant>
      <vt:variant>
        <vt:lpstr>Tema</vt:lpstr>
      </vt:variant>
      <vt:variant>
        <vt:i4>1</vt:i4>
      </vt:variant>
      <vt:variant>
        <vt:lpstr>Naslovi slajdova</vt:lpstr>
      </vt:variant>
      <vt:variant>
        <vt:i4>12</vt:i4>
      </vt:variant>
    </vt:vector>
  </HeadingPairs>
  <TitlesOfParts>
    <vt:vector size="18" baseType="lpstr">
      <vt:lpstr>Arial</vt:lpstr>
      <vt:lpstr>Calibri</vt:lpstr>
      <vt:lpstr>Calibri Light</vt:lpstr>
      <vt:lpstr>Georgia</vt:lpstr>
      <vt:lpstr>Times New Roman</vt:lpstr>
      <vt:lpstr>Office Theme</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Any questions?</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Introduction to DroneWISE Counter-UAV Training Version 1</dc:title>
  <dc:creator>Andrew Staniforth</dc:creator>
  <cp:lastModifiedBy>rinigard@rinigard.com</cp:lastModifiedBy>
  <cp:revision>15</cp:revision>
  <dcterms:created xsi:type="dcterms:W3CDTF">2021-02-25T13:31:40Z</dcterms:created>
  <dcterms:modified xsi:type="dcterms:W3CDTF">2021-03-26T12:50:38Z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0x0101008EACC26D276588459BDCB34C81A1D461</vt:lpwstr>
  </property>
</Properties>
</file>